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9.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0.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1.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2.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3.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4.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5.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6.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7.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8.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4"/>
  </p:notesMasterIdLst>
  <p:sldIdLst>
    <p:sldId id="256" r:id="rId3"/>
    <p:sldId id="271" r:id="rId4"/>
    <p:sldId id="258" r:id="rId5"/>
    <p:sldId id="259" r:id="rId6"/>
    <p:sldId id="260" r:id="rId7"/>
    <p:sldId id="261" r:id="rId8"/>
    <p:sldId id="263" r:id="rId9"/>
    <p:sldId id="264" r:id="rId10"/>
    <p:sldId id="265" r:id="rId11"/>
    <p:sldId id="267" r:id="rId12"/>
    <p:sldId id="268" r:id="rId13"/>
    <p:sldId id="269" r:id="rId14"/>
    <p:sldId id="270" r:id="rId15"/>
    <p:sldId id="272" r:id="rId16"/>
    <p:sldId id="273" r:id="rId17"/>
    <p:sldId id="274" r:id="rId18"/>
    <p:sldId id="286" r:id="rId19"/>
    <p:sldId id="287" r:id="rId20"/>
    <p:sldId id="285" r:id="rId21"/>
    <p:sldId id="275" r:id="rId22"/>
    <p:sldId id="276" r:id="rId23"/>
    <p:sldId id="288" r:id="rId24"/>
    <p:sldId id="279" r:id="rId25"/>
    <p:sldId id="277" r:id="rId26"/>
    <p:sldId id="278" r:id="rId27"/>
    <p:sldId id="280" r:id="rId28"/>
    <p:sldId id="281" r:id="rId29"/>
    <p:sldId id="282" r:id="rId30"/>
    <p:sldId id="283" r:id="rId31"/>
    <p:sldId id="284" r:id="rId32"/>
    <p:sldId id="257" r:id="rId3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246C"/>
    <a:srgbClr val="8C3F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09" autoAdjust="0"/>
    <p:restoredTop sz="95332" autoAdjust="0"/>
  </p:normalViewPr>
  <p:slideViewPr>
    <p:cSldViewPr snapToGrid="0">
      <p:cViewPr varScale="1">
        <p:scale>
          <a:sx n="106" d="100"/>
          <a:sy n="106" d="100"/>
        </p:scale>
        <p:origin x="396" y="102"/>
      </p:cViewPr>
      <p:guideLst/>
    </p:cSldViewPr>
  </p:slideViewPr>
  <p:outlineViewPr>
    <p:cViewPr>
      <p:scale>
        <a:sx n="33" d="100"/>
        <a:sy n="33" d="100"/>
      </p:scale>
      <p:origin x="0" y="-102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0.xml"/><Relationship Id="rId1" Type="http://schemas.microsoft.com/office/2011/relationships/chartStyle" Target="style20.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1.xml"/><Relationship Id="rId1" Type="http://schemas.microsoft.com/office/2011/relationships/chartStyle" Target="style21.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2.xml"/><Relationship Id="rId1" Type="http://schemas.microsoft.com/office/2011/relationships/chartStyle" Target="style22.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3.xml"/><Relationship Id="rId1" Type="http://schemas.microsoft.com/office/2011/relationships/chartStyle" Target="style23.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4.xml"/><Relationship Id="rId1" Type="http://schemas.microsoft.com/office/2011/relationships/chartStyle" Target="style24.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5.xml"/><Relationship Id="rId1" Type="http://schemas.microsoft.com/office/2011/relationships/chartStyle" Target="style25.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6.xml"/><Relationship Id="rId1" Type="http://schemas.microsoft.com/office/2011/relationships/chartStyle" Target="style26.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800123031496063"/>
          <c:y val="1.4620986299935952E-2"/>
          <c:w val="0.48481126968503935"/>
          <c:h val="0.94814476482054733"/>
        </c:manualLayout>
      </c:layout>
      <c:barChart>
        <c:barDir val="bar"/>
        <c:grouping val="clustered"/>
        <c:varyColors val="0"/>
        <c:ser>
          <c:idx val="0"/>
          <c:order val="0"/>
          <c:tx>
            <c:strRef>
              <c:f>Sheet1!$B$1</c:f>
              <c:strCache>
                <c:ptCount val="1"/>
                <c:pt idx="0">
                  <c:v>Q1a. In which of the following ways, if any, has your charity been affected by COVID-19 and the lockdown measures more generally? by BANNER2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Sheet1!$A$2:$A$21</c:f>
              <c:strCache>
                <c:ptCount val="20"/>
                <c:pt idx="0">
                  <c:v>Planned work / events postponed or cancelled</c:v>
                </c:pt>
                <c:pt idx="1">
                  <c:v>Lost income from fundraising</c:v>
                </c:pt>
                <c:pt idx="2">
                  <c:v>Disruption of support or services to beneficiaries</c:v>
                </c:pt>
                <c:pt idx="3">
                  <c:v>Lost income from trading and other sources (not fundraising)</c:v>
                </c:pt>
                <c:pt idx="4">
                  <c:v>All charity operations suspended</c:v>
                </c:pt>
                <c:pt idx="5">
                  <c:v>Volunteers are unable to work</c:v>
                </c:pt>
                <c:pt idx="6">
                  <c:v>Unable to hold an AGM</c:v>
                </c:pt>
                <c:pt idx="7">
                  <c:v>Charity trustees struggling to meet or discuss matters</c:v>
                </c:pt>
                <c:pt idx="8">
                  <c:v>Long-term risk to charity reserves</c:v>
                </c:pt>
                <c:pt idx="9">
                  <c:v>Short-term risk (within next 6 months) to charity reserves</c:v>
                </c:pt>
                <c:pt idx="10">
                  <c:v>Working at a reduced capacity</c:v>
                </c:pt>
                <c:pt idx="11">
                  <c:v>Increased need for mental health and wellbeing support for staff, volunteers, beneficiaries or charity trustees</c:v>
                </c:pt>
                <c:pt idx="12">
                  <c:v>Do not have the capacity to make use of the available volunteers</c:v>
                </c:pt>
                <c:pt idx="13">
                  <c:v>Staffing issues</c:v>
                </c:pt>
                <c:pt idx="14">
                  <c:v>Increased demand for services</c:v>
                </c:pt>
                <c:pt idx="15">
                  <c:v>Unable to influence key decision makers</c:v>
                </c:pt>
                <c:pt idx="16">
                  <c:v>Unable to access the right information and guidance for my charity</c:v>
                </c:pt>
                <c:pt idx="17">
                  <c:v>In some other way (Please say what)</c:v>
                </c:pt>
                <c:pt idx="18">
                  <c:v>None of these</c:v>
                </c:pt>
                <c:pt idx="19">
                  <c:v>Don't know</c:v>
                </c:pt>
              </c:strCache>
            </c:strRef>
          </c:cat>
          <c:val>
            <c:numRef>
              <c:f>Sheet1!$B$2:$B$21</c:f>
              <c:numCache>
                <c:formatCode>0%\ \ \ \ \ \ \ \ </c:formatCode>
                <c:ptCount val="20"/>
                <c:pt idx="0">
                  <c:v>0.78475243422420005</c:v>
                </c:pt>
                <c:pt idx="1">
                  <c:v>0.51481251294800001</c:v>
                </c:pt>
                <c:pt idx="2">
                  <c:v>0.42034389890200002</c:v>
                </c:pt>
                <c:pt idx="3">
                  <c:v>0.41537186658379999</c:v>
                </c:pt>
                <c:pt idx="4">
                  <c:v>0.39092604101930001</c:v>
                </c:pt>
                <c:pt idx="5">
                  <c:v>0.37207375181270003</c:v>
                </c:pt>
                <c:pt idx="6">
                  <c:v>0.35529314273880003</c:v>
                </c:pt>
                <c:pt idx="7">
                  <c:v>0.34203438989020002</c:v>
                </c:pt>
                <c:pt idx="8">
                  <c:v>0.33478350942610002</c:v>
                </c:pt>
                <c:pt idx="9">
                  <c:v>0.30495131551690002</c:v>
                </c:pt>
                <c:pt idx="10">
                  <c:v>0.29852910710590003</c:v>
                </c:pt>
                <c:pt idx="11">
                  <c:v>0.18479386782679999</c:v>
                </c:pt>
                <c:pt idx="12">
                  <c:v>0.1348663766314</c:v>
                </c:pt>
                <c:pt idx="13">
                  <c:v>0.12575098404810001</c:v>
                </c:pt>
                <c:pt idx="14">
                  <c:v>0.1164284234514</c:v>
                </c:pt>
                <c:pt idx="15">
                  <c:v>6.8158276362129996E-2</c:v>
                </c:pt>
                <c:pt idx="16">
                  <c:v>2.2374145431950002E-2</c:v>
                </c:pt>
                <c:pt idx="17">
                  <c:v>0.1071058628548</c:v>
                </c:pt>
                <c:pt idx="18">
                  <c:v>2.0095297286099999E-2</c:v>
                </c:pt>
                <c:pt idx="19">
                  <c:v>2.9003521856230002E-3</c:v>
                </c:pt>
              </c:numCache>
            </c:numRef>
          </c:val>
          <c:extLst>
            <c:ext xmlns:c16="http://schemas.microsoft.com/office/drawing/2014/chart" uri="{C3380CC4-5D6E-409C-BE32-E72D297353CC}">
              <c16:uniqueId val="{00000000-B5B8-4CC9-BF99-18166A29EA74}"/>
            </c:ext>
          </c:extLst>
        </c:ser>
        <c:dLbls>
          <c:showLegendKey val="0"/>
          <c:showVal val="0"/>
          <c:showCatName val="0"/>
          <c:showSerName val="0"/>
          <c:showPercent val="0"/>
          <c:showBubbleSize val="0"/>
        </c:dLbls>
        <c:gapWidth val="70"/>
        <c:axId val="437840192"/>
        <c:axId val="437831008"/>
      </c:barChart>
      <c:catAx>
        <c:axId val="43784019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NSimSun" panose="02010609030101010101" pitchFamily="49" charset="-122"/>
                <a:cs typeface="Segoe UI" panose="020B0502040204020203" pitchFamily="34" charset="0"/>
              </a:defRPr>
            </a:pPr>
            <a:endParaRPr lang="en-US"/>
          </a:p>
        </c:txPr>
        <c:crossAx val="437831008"/>
        <c:crosses val="autoZero"/>
        <c:auto val="1"/>
        <c:lblAlgn val="ctr"/>
        <c:lblOffset val="100"/>
        <c:noMultiLvlLbl val="0"/>
      </c:catAx>
      <c:valAx>
        <c:axId val="437831008"/>
        <c:scaling>
          <c:orientation val="minMax"/>
        </c:scaling>
        <c:delete val="1"/>
        <c:axPos val="t"/>
        <c:numFmt formatCode="0%\ \ \ \ \ \ \ \ " sourceLinked="1"/>
        <c:majorTickMark val="none"/>
        <c:minorTickMark val="none"/>
        <c:tickLblPos val="nextTo"/>
        <c:crossAx val="437840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Q5: Position of charity Summary2</c:v>
                </c:pt>
              </c:strCache>
            </c:strRef>
          </c:tx>
          <c:dPt>
            <c:idx val="0"/>
            <c:bubble3D val="0"/>
            <c:spPr>
              <a:solidFill>
                <a:schemeClr val="accent4">
                  <a:lumMod val="75000"/>
                </a:schemeClr>
              </a:solidFill>
              <a:ln>
                <a:noFill/>
              </a:ln>
              <a:effectLst/>
            </c:spPr>
            <c:extLst>
              <c:ext xmlns:c16="http://schemas.microsoft.com/office/drawing/2014/chart" uri="{C3380CC4-5D6E-409C-BE32-E72D297353CC}">
                <c16:uniqueId val="{00000005-2E1D-4571-A4D5-F1D2FA41059B}"/>
              </c:ext>
            </c:extLst>
          </c:dPt>
          <c:dPt>
            <c:idx val="1"/>
            <c:bubble3D val="0"/>
            <c:spPr>
              <a:solidFill>
                <a:schemeClr val="accent4">
                  <a:lumMod val="60000"/>
                  <a:lumOff val="40000"/>
                </a:schemeClr>
              </a:solidFill>
              <a:ln>
                <a:noFill/>
              </a:ln>
              <a:effectLst/>
            </c:spPr>
            <c:extLst>
              <c:ext xmlns:c16="http://schemas.microsoft.com/office/drawing/2014/chart" uri="{C3380CC4-5D6E-409C-BE32-E72D297353CC}">
                <c16:uniqueId val="{00000007-2E1D-4571-A4D5-F1D2FA41059B}"/>
              </c:ext>
            </c:extLst>
          </c:dPt>
          <c:dLbls>
            <c:dLbl>
              <c:idx val="0"/>
              <c:layout>
                <c:manualLayout>
                  <c:x val="-0.10819157172269238"/>
                  <c:y val="0.17488563815409575"/>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17532430555555553"/>
                      <c:h val="0.21557546296296298"/>
                    </c:manualLayout>
                  </c15:layout>
                </c:ext>
                <c:ext xmlns:c16="http://schemas.microsoft.com/office/drawing/2014/chart" uri="{C3380CC4-5D6E-409C-BE32-E72D297353CC}">
                  <c16:uniqueId val="{00000005-2E1D-4571-A4D5-F1D2FA41059B}"/>
                </c:ext>
              </c:extLst>
            </c:dLbl>
            <c:dLbl>
              <c:idx val="1"/>
              <c:layout>
                <c:manualLayout>
                  <c:x val="0.16266347141389939"/>
                  <c:y val="-0.26567621269595698"/>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E1D-4571-A4D5-F1D2FA41059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ct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Unable to operate at some point in the next 12 months</c:v>
                </c:pt>
                <c:pt idx="1">
                  <c:v>Able to operate throughout the next 12 months</c:v>
                </c:pt>
              </c:strCache>
            </c:strRef>
          </c:cat>
          <c:val>
            <c:numRef>
              <c:f>Sheet1!$B$2:$B$3</c:f>
              <c:numCache>
                <c:formatCode>0%</c:formatCode>
                <c:ptCount val="2"/>
                <c:pt idx="0">
                  <c:v>0.1963952765693</c:v>
                </c:pt>
                <c:pt idx="1">
                  <c:v>0.80360472343070233</c:v>
                </c:pt>
              </c:numCache>
            </c:numRef>
          </c:val>
          <c:extLst>
            <c:ext xmlns:c16="http://schemas.microsoft.com/office/drawing/2014/chart" uri="{C3380CC4-5D6E-409C-BE32-E72D297353CC}">
              <c16:uniqueId val="{00000000-2E1D-4571-A4D5-F1D2FA41059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156299050392437"/>
          <c:y val="4.3779637435657721E-2"/>
          <c:w val="0.41711967076889944"/>
          <c:h val="0.93578986509436868"/>
        </c:manualLayout>
      </c:layout>
      <c:barChart>
        <c:barDir val="bar"/>
        <c:grouping val="stacked"/>
        <c:varyColors val="0"/>
        <c:ser>
          <c:idx val="0"/>
          <c:order val="0"/>
          <c:tx>
            <c:strRef>
              <c:f>Sheet1!$B$1</c:f>
              <c:strCache>
                <c:ptCount val="1"/>
                <c:pt idx="0">
                  <c:v>Used</c:v>
                </c:pt>
              </c:strCache>
            </c:strRef>
          </c:tx>
          <c:spPr>
            <a:solidFill>
              <a:schemeClr val="accent3">
                <a:lumMod val="75000"/>
              </a:schemeClr>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4-078F-4B2E-B2BF-060841B8AE64}"/>
                </c:ext>
              </c:extLst>
            </c:dLbl>
            <c:dLbl>
              <c:idx val="1"/>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5-078F-4B2E-B2BF-060841B8AE64}"/>
                </c:ext>
              </c:extLst>
            </c:dLbl>
            <c:dLbl>
              <c:idx val="2"/>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6-078F-4B2E-B2BF-060841B8AE64}"/>
                </c:ext>
              </c:extLst>
            </c:dLbl>
            <c:dLbl>
              <c:idx val="3"/>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7-078F-4B2E-B2BF-060841B8AE64}"/>
                </c:ext>
              </c:extLst>
            </c:dLbl>
            <c:dLbl>
              <c:idx val="4"/>
              <c:layout>
                <c:manualLayout>
                  <c:x val="6.8042141838041484E-3"/>
                  <c:y val="2.2981436974098541E-7"/>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78F-4B2E-B2BF-060841B8AE64}"/>
                </c:ext>
              </c:extLst>
            </c:dLbl>
            <c:dLbl>
              <c:idx val="5"/>
              <c:layout>
                <c:manualLayout>
                  <c:x val="3.4021070919019914E-3"/>
                  <c:y val="2.2981436984800106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8F-4B2E-B2BF-060841B8AE64}"/>
                </c:ext>
              </c:extLst>
            </c:dLbl>
            <c:dLbl>
              <c:idx val="6"/>
              <c:layout>
                <c:manualLayout>
                  <c:x val="5.6701784865033737E-3"/>
                  <c:y val="-2.9186424957105147E-3"/>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3.5228774289571281E-2"/>
                      <c:h val="5.3411157671502424E-2"/>
                    </c:manualLayout>
                  </c15:layout>
                </c:ext>
                <c:ext xmlns:c16="http://schemas.microsoft.com/office/drawing/2014/chart" uri="{C3380CC4-5D6E-409C-BE32-E72D297353CC}">
                  <c16:uniqueId val="{00000000-078F-4B2E-B2BF-060841B8AE64}"/>
                </c:ext>
              </c:extLst>
            </c:dLbl>
            <c:dLbl>
              <c:idx val="7"/>
              <c:delete val="1"/>
              <c:extLst>
                <c:ext xmlns:c15="http://schemas.microsoft.com/office/drawing/2012/chart" uri="{CE6537A1-D6FC-4f65-9D91-7224C49458BB}"/>
                <c:ext xmlns:c16="http://schemas.microsoft.com/office/drawing/2014/chart" uri="{C3380CC4-5D6E-409C-BE32-E72D297353CC}">
                  <c16:uniqueId val="{00000003-078F-4B2E-B2BF-060841B8AE6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Scottish Government Coronavirus in Scotland information</c:v>
                </c:pt>
                <c:pt idx="1">
                  <c:v>Information on social media about COVID-19 (LinkedIn, Twitter, Facebook)</c:v>
                </c:pt>
                <c:pt idx="2">
                  <c:v>OSCR’s COVID-19 update and guidance for charities</c:v>
                </c:pt>
                <c:pt idx="3">
                  <c:v>SCVO Coronavirus Third Sector Information Hub</c:v>
                </c:pt>
                <c:pt idx="4">
                  <c:v>Guidance from the Health and Social Care Alliance Scotland</c:v>
                </c:pt>
                <c:pt idx="5">
                  <c:v>ACOSVO’s Stay Connected, CEO Check-ins and thematic zoom groups</c:v>
                </c:pt>
                <c:pt idx="6">
                  <c:v>Volunteer Scotland Volunteering and Coronavirus (COVID-19) support</c:v>
                </c:pt>
                <c:pt idx="7">
                  <c:v>Information from Scotland’s International Development Alliance</c:v>
                </c:pt>
              </c:strCache>
            </c:strRef>
          </c:cat>
          <c:val>
            <c:numRef>
              <c:f>Sheet1!$B$2:$B$9</c:f>
              <c:numCache>
                <c:formatCode>0%\ \ \ \ \ \ \ \ </c:formatCode>
                <c:ptCount val="8"/>
                <c:pt idx="0">
                  <c:v>0.45411228506320001</c:v>
                </c:pt>
                <c:pt idx="1">
                  <c:v>0.30743733167600001</c:v>
                </c:pt>
                <c:pt idx="2">
                  <c:v>0.25253780816240001</c:v>
                </c:pt>
                <c:pt idx="3">
                  <c:v>0.18727988398590001</c:v>
                </c:pt>
                <c:pt idx="4">
                  <c:v>9.4882950072510006E-2</c:v>
                </c:pt>
                <c:pt idx="5">
                  <c:v>7.3130308680339998E-2</c:v>
                </c:pt>
                <c:pt idx="6">
                  <c:v>6.1114563911330001E-2</c:v>
                </c:pt>
                <c:pt idx="7">
                  <c:v>1.201574476901E-2</c:v>
                </c:pt>
              </c:numCache>
            </c:numRef>
          </c:val>
          <c:extLst>
            <c:ext xmlns:c16="http://schemas.microsoft.com/office/drawing/2014/chart" uri="{C3380CC4-5D6E-409C-BE32-E72D297353CC}">
              <c16:uniqueId val="{00000000-A925-48A0-A92B-ABA44346424E}"/>
            </c:ext>
          </c:extLst>
        </c:ser>
        <c:ser>
          <c:idx val="1"/>
          <c:order val="1"/>
          <c:tx>
            <c:strRef>
              <c:f>Sheet1!$C$1</c:f>
              <c:strCache>
                <c:ptCount val="1"/>
                <c:pt idx="0">
                  <c:v>Seen but not used</c:v>
                </c:pt>
              </c:strCache>
            </c:strRef>
          </c:tx>
          <c:spPr>
            <a:solidFill>
              <a:schemeClr val="accent3">
                <a:lumMod val="60000"/>
                <a:lumOff val="40000"/>
              </a:schemeClr>
            </a:solidFill>
            <a:ln>
              <a:noFill/>
            </a:ln>
            <a:effectLst/>
          </c:spPr>
          <c:invertIfNegative val="0"/>
          <c:dLbls>
            <c:dLbl>
              <c:idx val="7"/>
              <c:layout>
                <c:manualLayout>
                  <c:x val="7.9382498811048398E-3"/>
                  <c:y val="1.0701565525540403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8F-4B2E-B2BF-060841B8AE6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Scottish Government Coronavirus in Scotland information</c:v>
                </c:pt>
                <c:pt idx="1">
                  <c:v>Information on social media about COVID-19 (LinkedIn, Twitter, Facebook)</c:v>
                </c:pt>
                <c:pt idx="2">
                  <c:v>OSCR’s COVID-19 update and guidance for charities</c:v>
                </c:pt>
                <c:pt idx="3">
                  <c:v>SCVO Coronavirus Third Sector Information Hub</c:v>
                </c:pt>
                <c:pt idx="4">
                  <c:v>Guidance from the Health and Social Care Alliance Scotland</c:v>
                </c:pt>
                <c:pt idx="5">
                  <c:v>ACOSVO’s Stay Connected, CEO Check-ins and thematic zoom groups</c:v>
                </c:pt>
                <c:pt idx="6">
                  <c:v>Volunteer Scotland Volunteering and Coronavirus (COVID-19) support</c:v>
                </c:pt>
                <c:pt idx="7">
                  <c:v>Information from Scotland’s International Development Alliance</c:v>
                </c:pt>
              </c:strCache>
            </c:strRef>
          </c:cat>
          <c:val>
            <c:numRef>
              <c:f>Sheet1!$C$2:$C$9</c:f>
              <c:numCache>
                <c:formatCode>0%\ \ \ \ \ \ \ \ </c:formatCode>
                <c:ptCount val="8"/>
                <c:pt idx="0">
                  <c:v>0.37435259995859999</c:v>
                </c:pt>
                <c:pt idx="1">
                  <c:v>0.34949243836749999</c:v>
                </c:pt>
                <c:pt idx="2">
                  <c:v>0.55251709136110005</c:v>
                </c:pt>
                <c:pt idx="3">
                  <c:v>0.3235964367102</c:v>
                </c:pt>
                <c:pt idx="4">
                  <c:v>0.20986119743109999</c:v>
                </c:pt>
                <c:pt idx="5">
                  <c:v>0.15206132173190001</c:v>
                </c:pt>
                <c:pt idx="6">
                  <c:v>0.2819556660452</c:v>
                </c:pt>
                <c:pt idx="7">
                  <c:v>7.9552517091360006E-2</c:v>
                </c:pt>
              </c:numCache>
            </c:numRef>
          </c:val>
          <c:extLst>
            <c:ext xmlns:c16="http://schemas.microsoft.com/office/drawing/2014/chart" uri="{C3380CC4-5D6E-409C-BE32-E72D297353CC}">
              <c16:uniqueId val="{00000001-A925-48A0-A92B-ABA44346424E}"/>
            </c:ext>
          </c:extLst>
        </c:ser>
        <c:ser>
          <c:idx val="2"/>
          <c:order val="2"/>
          <c:tx>
            <c:strRef>
              <c:f>Sheet1!$D$1</c:f>
              <c:strCache>
                <c:ptCount val="1"/>
                <c:pt idx="0">
                  <c:v>Neither seen nor used</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Scottish Government Coronavirus in Scotland information</c:v>
                </c:pt>
                <c:pt idx="1">
                  <c:v>Information on social media about COVID-19 (LinkedIn, Twitter, Facebook)</c:v>
                </c:pt>
                <c:pt idx="2">
                  <c:v>OSCR’s COVID-19 update and guidance for charities</c:v>
                </c:pt>
                <c:pt idx="3">
                  <c:v>SCVO Coronavirus Third Sector Information Hub</c:v>
                </c:pt>
                <c:pt idx="4">
                  <c:v>Guidance from the Health and Social Care Alliance Scotland</c:v>
                </c:pt>
                <c:pt idx="5">
                  <c:v>ACOSVO’s Stay Connected, CEO Check-ins and thematic zoom groups</c:v>
                </c:pt>
                <c:pt idx="6">
                  <c:v>Volunteer Scotland Volunteering and Coronavirus (COVID-19) support</c:v>
                </c:pt>
                <c:pt idx="7">
                  <c:v>Information from Scotland’s International Development Alliance</c:v>
                </c:pt>
              </c:strCache>
            </c:strRef>
          </c:cat>
          <c:val>
            <c:numRef>
              <c:f>Sheet1!$D$2:$D$9</c:f>
              <c:numCache>
                <c:formatCode>0%\ \ \ \ \ \ \ \ </c:formatCode>
                <c:ptCount val="8"/>
                <c:pt idx="0">
                  <c:v>0.17153511497820001</c:v>
                </c:pt>
                <c:pt idx="1">
                  <c:v>0.34307022995649999</c:v>
                </c:pt>
                <c:pt idx="2">
                  <c:v>0.19494510047649999</c:v>
                </c:pt>
                <c:pt idx="3">
                  <c:v>0.48912367930389999</c:v>
                </c:pt>
                <c:pt idx="4">
                  <c:v>0.69525585249639998</c:v>
                </c:pt>
                <c:pt idx="5">
                  <c:v>0.77480836958770005</c:v>
                </c:pt>
                <c:pt idx="6">
                  <c:v>0.65692977004349995</c:v>
                </c:pt>
                <c:pt idx="7">
                  <c:v>0.90843173813959999</c:v>
                </c:pt>
              </c:numCache>
            </c:numRef>
          </c:val>
          <c:extLst>
            <c:ext xmlns:c16="http://schemas.microsoft.com/office/drawing/2014/chart" uri="{C3380CC4-5D6E-409C-BE32-E72D297353CC}">
              <c16:uniqueId val="{00000002-A925-48A0-A92B-ABA44346424E}"/>
            </c:ext>
          </c:extLst>
        </c:ser>
        <c:dLbls>
          <c:showLegendKey val="0"/>
          <c:showVal val="0"/>
          <c:showCatName val="0"/>
          <c:showSerName val="0"/>
          <c:showPercent val="0"/>
          <c:showBubbleSize val="0"/>
        </c:dLbls>
        <c:gapWidth val="70"/>
        <c:overlap val="100"/>
        <c:axId val="437826744"/>
        <c:axId val="437829368"/>
      </c:barChart>
      <c:catAx>
        <c:axId val="4378267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29368"/>
        <c:crosses val="autoZero"/>
        <c:auto val="1"/>
        <c:lblAlgn val="ctr"/>
        <c:lblOffset val="100"/>
        <c:noMultiLvlLbl val="0"/>
      </c:catAx>
      <c:valAx>
        <c:axId val="437829368"/>
        <c:scaling>
          <c:orientation val="minMax"/>
        </c:scaling>
        <c:delete val="1"/>
        <c:axPos val="t"/>
        <c:numFmt formatCode="0%\ \ \ \ \ \ \ \ " sourceLinked="1"/>
        <c:majorTickMark val="none"/>
        <c:minorTickMark val="none"/>
        <c:tickLblPos val="nextTo"/>
        <c:crossAx val="437826744"/>
        <c:crosses val="autoZero"/>
        <c:crossBetween val="between"/>
      </c:valAx>
      <c:spPr>
        <a:noFill/>
        <a:ln>
          <a:noFill/>
        </a:ln>
        <a:effectLst/>
      </c:spPr>
    </c:plotArea>
    <c:legend>
      <c:legendPos val="r"/>
      <c:layout>
        <c:manualLayout>
          <c:xMode val="edge"/>
          <c:yMode val="edge"/>
          <c:x val="0.82691496443379364"/>
          <c:y val="0.36684279639963613"/>
          <c:w val="0.16583865875461221"/>
          <c:h val="0.2696853243760884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sz="1200">
          <a:latin typeface="Segoe UI" panose="020B0502040204020203" pitchFamily="34" charset="0"/>
          <a:cs typeface="Segoe UI" panose="020B0502040204020203"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135313248887369"/>
          <c:y val="3.2105067452815661E-2"/>
          <c:w val="0.51149301989425233"/>
          <c:h val="0.93578986509436868"/>
        </c:manualLayout>
      </c:layout>
      <c:barChart>
        <c:barDir val="bar"/>
        <c:grouping val="stacked"/>
        <c:varyColors val="0"/>
        <c:ser>
          <c:idx val="0"/>
          <c:order val="0"/>
          <c:tx>
            <c:strRef>
              <c:f>Sheet1!$B$1</c:f>
              <c:strCache>
                <c:ptCount val="1"/>
                <c:pt idx="0">
                  <c:v>Used</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Your funders</c:v>
                </c:pt>
                <c:pt idx="1">
                  <c:v>Your local authority</c:v>
                </c:pt>
                <c:pt idx="2">
                  <c:v>Your accountant</c:v>
                </c:pt>
                <c:pt idx="3">
                  <c:v>Your local Third Sector Interface</c:v>
                </c:pt>
                <c:pt idx="4">
                  <c:v>A lawyer</c:v>
                </c:pt>
                <c:pt idx="5">
                  <c:v>A consultant</c:v>
                </c:pt>
              </c:strCache>
            </c:strRef>
          </c:cat>
          <c:val>
            <c:numRef>
              <c:f>Sheet1!$B$2:$B$7</c:f>
              <c:numCache>
                <c:formatCode>0%\ \ \ \ \ \ \ \ </c:formatCode>
                <c:ptCount val="6"/>
                <c:pt idx="0">
                  <c:v>0.33561218147920002</c:v>
                </c:pt>
                <c:pt idx="1">
                  <c:v>0.29148539465509998</c:v>
                </c:pt>
                <c:pt idx="2">
                  <c:v>0.28133416200540001</c:v>
                </c:pt>
                <c:pt idx="3">
                  <c:v>0.19370209239690001</c:v>
                </c:pt>
                <c:pt idx="4">
                  <c:v>7.0229956494719997E-2</c:v>
                </c:pt>
                <c:pt idx="5">
                  <c:v>6.1114563911330001E-2</c:v>
                </c:pt>
              </c:numCache>
            </c:numRef>
          </c:val>
          <c:extLst>
            <c:ext xmlns:c16="http://schemas.microsoft.com/office/drawing/2014/chart" uri="{C3380CC4-5D6E-409C-BE32-E72D297353CC}">
              <c16:uniqueId val="{00000000-EC69-4B49-A62C-7734CB99E523}"/>
            </c:ext>
          </c:extLst>
        </c:ser>
        <c:ser>
          <c:idx val="1"/>
          <c:order val="1"/>
          <c:tx>
            <c:strRef>
              <c:f>Sheet1!$C$1</c:f>
              <c:strCache>
                <c:ptCount val="1"/>
                <c:pt idx="0">
                  <c:v>Considered but not used</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Your funders</c:v>
                </c:pt>
                <c:pt idx="1">
                  <c:v>Your local authority</c:v>
                </c:pt>
                <c:pt idx="2">
                  <c:v>Your accountant</c:v>
                </c:pt>
                <c:pt idx="3">
                  <c:v>Your local Third Sector Interface</c:v>
                </c:pt>
                <c:pt idx="4">
                  <c:v>A lawyer</c:v>
                </c:pt>
                <c:pt idx="5">
                  <c:v>A consultant</c:v>
                </c:pt>
              </c:strCache>
            </c:strRef>
          </c:cat>
          <c:val>
            <c:numRef>
              <c:f>Sheet1!$C$2:$C$7</c:f>
              <c:numCache>
                <c:formatCode>0%\ \ \ \ \ \ \ \ </c:formatCode>
                <c:ptCount val="6"/>
                <c:pt idx="0">
                  <c:v>0.18624404391960001</c:v>
                </c:pt>
                <c:pt idx="1">
                  <c:v>0.22767764657139999</c:v>
                </c:pt>
                <c:pt idx="2">
                  <c:v>0.14253159312200001</c:v>
                </c:pt>
                <c:pt idx="3">
                  <c:v>0.22187694220010001</c:v>
                </c:pt>
                <c:pt idx="4">
                  <c:v>6.7122436295839999E-2</c:v>
                </c:pt>
                <c:pt idx="5">
                  <c:v>4.2883778744560001E-2</c:v>
                </c:pt>
              </c:numCache>
            </c:numRef>
          </c:val>
          <c:extLst>
            <c:ext xmlns:c16="http://schemas.microsoft.com/office/drawing/2014/chart" uri="{C3380CC4-5D6E-409C-BE32-E72D297353CC}">
              <c16:uniqueId val="{00000001-EC69-4B49-A62C-7734CB99E523}"/>
            </c:ext>
          </c:extLst>
        </c:ser>
        <c:ser>
          <c:idx val="2"/>
          <c:order val="2"/>
          <c:tx>
            <c:strRef>
              <c:f>Sheet1!$D$1</c:f>
              <c:strCache>
                <c:ptCount val="1"/>
                <c:pt idx="0">
                  <c:v>Not considered</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Your funders</c:v>
                </c:pt>
                <c:pt idx="1">
                  <c:v>Your local authority</c:v>
                </c:pt>
                <c:pt idx="2">
                  <c:v>Your accountant</c:v>
                </c:pt>
                <c:pt idx="3">
                  <c:v>Your local Third Sector Interface</c:v>
                </c:pt>
                <c:pt idx="4">
                  <c:v>A lawyer</c:v>
                </c:pt>
                <c:pt idx="5">
                  <c:v>A consultant</c:v>
                </c:pt>
              </c:strCache>
            </c:strRef>
          </c:cat>
          <c:val>
            <c:numRef>
              <c:f>Sheet1!$D$2:$D$7</c:f>
              <c:numCache>
                <c:formatCode>0%\ \ \ \ \ \ \ \ </c:formatCode>
                <c:ptCount val="6"/>
                <c:pt idx="0">
                  <c:v>0.4781437746012</c:v>
                </c:pt>
                <c:pt idx="1">
                  <c:v>0.4808369587736</c:v>
                </c:pt>
                <c:pt idx="2">
                  <c:v>0.57613424487260001</c:v>
                </c:pt>
                <c:pt idx="3">
                  <c:v>0.58442096540290001</c:v>
                </c:pt>
                <c:pt idx="4">
                  <c:v>0.86264760720940004</c:v>
                </c:pt>
                <c:pt idx="5">
                  <c:v>0.89600165734409998</c:v>
                </c:pt>
              </c:numCache>
            </c:numRef>
          </c:val>
          <c:extLst>
            <c:ext xmlns:c16="http://schemas.microsoft.com/office/drawing/2014/chart" uri="{C3380CC4-5D6E-409C-BE32-E72D297353CC}">
              <c16:uniqueId val="{00000002-EC69-4B49-A62C-7734CB99E523}"/>
            </c:ext>
          </c:extLst>
        </c:ser>
        <c:dLbls>
          <c:showLegendKey val="0"/>
          <c:showVal val="0"/>
          <c:showCatName val="0"/>
          <c:showSerName val="0"/>
          <c:showPercent val="0"/>
          <c:showBubbleSize val="0"/>
        </c:dLbls>
        <c:gapWidth val="70"/>
        <c:overlap val="100"/>
        <c:axId val="437827400"/>
        <c:axId val="437823136"/>
      </c:barChart>
      <c:catAx>
        <c:axId val="43782740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23136"/>
        <c:crosses val="autoZero"/>
        <c:auto val="1"/>
        <c:lblAlgn val="ctr"/>
        <c:lblOffset val="100"/>
        <c:noMultiLvlLbl val="0"/>
      </c:catAx>
      <c:valAx>
        <c:axId val="437823136"/>
        <c:scaling>
          <c:orientation val="minMax"/>
        </c:scaling>
        <c:delete val="1"/>
        <c:axPos val="t"/>
        <c:numFmt formatCode="0%\ \ \ \ \ \ \ \ " sourceLinked="1"/>
        <c:majorTickMark val="none"/>
        <c:minorTickMark val="none"/>
        <c:tickLblPos val="nextTo"/>
        <c:crossAx val="4378274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072549355243637"/>
          <c:y val="0.16319650205761316"/>
          <c:w val="0.51354397276427399"/>
          <c:h val="0.83582777777777773"/>
        </c:manualLayout>
      </c:layout>
      <c:barChart>
        <c:barDir val="bar"/>
        <c:grouping val="clustered"/>
        <c:varyColors val="0"/>
        <c:ser>
          <c:idx val="0"/>
          <c:order val="0"/>
          <c:tx>
            <c:strRef>
              <c:f>Sheet1!$B$1</c:f>
              <c:strCache>
                <c:ptCount val="1"/>
                <c:pt idx="0">
                  <c:v>Funding support that has already helped us</c:v>
                </c:pt>
              </c:strCache>
            </c:strRef>
          </c:tx>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6-EBEC-481E-B32D-7C96A591CA4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None of these</c:v>
                </c:pt>
                <c:pt idx="2">
                  <c:v>British Business Bank business interruption loans</c:v>
                </c:pt>
                <c:pt idx="3">
                  <c:v>Scottish Government Food Fund</c:v>
                </c:pt>
                <c:pt idx="4">
                  <c:v>Scottish Government Business Grant Support Schemes</c:v>
                </c:pt>
                <c:pt idx="5">
                  <c:v>National Emergencies Trust funding through Foundation Scotland</c:v>
                </c:pt>
                <c:pt idx="6">
                  <c:v>Job Retention Scheme (furloughing)</c:v>
                </c:pt>
                <c:pt idx="7">
                  <c:v>Scottish Government Wellbeing Fund</c:v>
                </c:pt>
                <c:pt idx="8">
                  <c:v>Funding for essential or core costs, such as staffing</c:v>
                </c:pt>
                <c:pt idx="9">
                  <c:v>Scottish Government Supporting Communities Fund</c:v>
                </c:pt>
                <c:pt idx="10">
                  <c:v>More flexibility in currently-funded projects, such as removing restrictions on how funding can be used</c:v>
                </c:pt>
                <c:pt idx="11">
                  <c:v>Scottish Government Third Sector Resilience Fund</c:v>
                </c:pt>
                <c:pt idx="12">
                  <c:v>Simplified requirements for reporting on grants or outcomes</c:v>
                </c:pt>
                <c:pt idx="13">
                  <c:v>Other independent grant funding</c:v>
                </c:pt>
                <c:pt idx="14">
                  <c:v>Local authority funding</c:v>
                </c:pt>
              </c:strCache>
            </c:strRef>
          </c:cat>
          <c:val>
            <c:numRef>
              <c:f>Sheet1!$B$2:$B$16</c:f>
              <c:numCache>
                <c:formatCode>General</c:formatCode>
                <c:ptCount val="15"/>
                <c:pt idx="0" formatCode="0%\ \ \ \ \ \ \ \ ">
                  <c:v>0.34617775015539998</c:v>
                </c:pt>
                <c:pt idx="2" formatCode="0%\ \ \ \ \ \ \ \ ">
                  <c:v>4.1433602651749996E-3</c:v>
                </c:pt>
                <c:pt idx="3" formatCode="0%\ \ \ \ \ \ \ \ ">
                  <c:v>9.5297286099030008E-3</c:v>
                </c:pt>
                <c:pt idx="4" formatCode="0%\ \ \ \ \ \ \ \ ">
                  <c:v>2.7967681789930001E-2</c:v>
                </c:pt>
                <c:pt idx="5" formatCode="0%\ \ \ \ \ \ \ \ ">
                  <c:v>1.7816449140250001E-2</c:v>
                </c:pt>
                <c:pt idx="6" formatCode="0%\ \ \ \ \ \ \ \ ">
                  <c:v>0.15869069815619999</c:v>
                </c:pt>
                <c:pt idx="7" formatCode="0%\ \ \ \ \ \ \ \ ">
                  <c:v>4.0190594572199999E-2</c:v>
                </c:pt>
                <c:pt idx="8" formatCode="0%\ \ \ \ \ \ \ \ ">
                  <c:v>3.5425730267250002E-2</c:v>
                </c:pt>
                <c:pt idx="9" formatCode="0%\ \ \ \ \ \ \ \ ">
                  <c:v>2.4860161591049999E-2</c:v>
                </c:pt>
                <c:pt idx="10" formatCode="0%\ \ \ \ \ \ \ \ ">
                  <c:v>7.3544644706859993E-2</c:v>
                </c:pt>
                <c:pt idx="11" formatCode="0%\ \ \ \ \ \ \ \ ">
                  <c:v>6.8365444375389994E-2</c:v>
                </c:pt>
                <c:pt idx="12" formatCode="0%\ \ \ \ \ \ \ \ ">
                  <c:v>5.1584835301430002E-2</c:v>
                </c:pt>
                <c:pt idx="13" formatCode="0%\ \ \ \ \ \ \ \ ">
                  <c:v>8.1417029210689995E-2</c:v>
                </c:pt>
                <c:pt idx="14" formatCode="0%\ \ \ \ \ \ \ \ ">
                  <c:v>9.3018437953180003E-2</c:v>
                </c:pt>
              </c:numCache>
            </c:numRef>
          </c:val>
          <c:extLst>
            <c:ext xmlns:c16="http://schemas.microsoft.com/office/drawing/2014/chart" uri="{C3380CC4-5D6E-409C-BE32-E72D297353CC}">
              <c16:uniqueId val="{00000000-EBEC-481E-B32D-7C96A591CA45}"/>
            </c:ext>
          </c:extLst>
        </c:ser>
        <c:ser>
          <c:idx val="1"/>
          <c:order val="1"/>
          <c:tx>
            <c:strRef>
              <c:f>Sheet1!$C$1</c:f>
              <c:strCache>
                <c:ptCount val="1"/>
                <c:pt idx="0">
                  <c:v>Funding support that would help us in the future</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None of these</c:v>
                </c:pt>
                <c:pt idx="2">
                  <c:v>British Business Bank business interruption loans</c:v>
                </c:pt>
                <c:pt idx="3">
                  <c:v>Scottish Government Food Fund</c:v>
                </c:pt>
                <c:pt idx="4">
                  <c:v>Scottish Government Business Grant Support Schemes</c:v>
                </c:pt>
                <c:pt idx="5">
                  <c:v>National Emergencies Trust funding through Foundation Scotland</c:v>
                </c:pt>
                <c:pt idx="6">
                  <c:v>Job Retention Scheme (furloughing)</c:v>
                </c:pt>
                <c:pt idx="7">
                  <c:v>Scottish Government Wellbeing Fund</c:v>
                </c:pt>
                <c:pt idx="8">
                  <c:v>Funding for essential or core costs, such as staffing</c:v>
                </c:pt>
                <c:pt idx="9">
                  <c:v>Scottish Government Supporting Communities Fund</c:v>
                </c:pt>
                <c:pt idx="10">
                  <c:v>More flexibility in currently-funded projects, such as removing restrictions on how funding can be used</c:v>
                </c:pt>
                <c:pt idx="11">
                  <c:v>Scottish Government Third Sector Resilience Fund</c:v>
                </c:pt>
                <c:pt idx="12">
                  <c:v>Simplified requirements for reporting on grants or outcomes</c:v>
                </c:pt>
                <c:pt idx="13">
                  <c:v>Other independent grant funding</c:v>
                </c:pt>
                <c:pt idx="14">
                  <c:v>Local authority funding</c:v>
                </c:pt>
              </c:strCache>
            </c:strRef>
          </c:cat>
          <c:val>
            <c:numRef>
              <c:f>Sheet1!$C$2:$C$16</c:f>
              <c:numCache>
                <c:formatCode>General</c:formatCode>
                <c:ptCount val="15"/>
                <c:pt idx="2" formatCode="0%\ \ \ \ \ \ \ \ ">
                  <c:v>3.4597058214209997E-2</c:v>
                </c:pt>
                <c:pt idx="3" formatCode="0%\ \ \ \ \ \ \ \ ">
                  <c:v>5.0548995235139997E-2</c:v>
                </c:pt>
                <c:pt idx="4" formatCode="0%\ \ \ \ \ \ \ \ ">
                  <c:v>9.2396933913399995E-2</c:v>
                </c:pt>
                <c:pt idx="5" formatCode="0%\ \ \ \ \ \ \ \ ">
                  <c:v>0.1091775429874</c:v>
                </c:pt>
                <c:pt idx="6" formatCode="0%\ \ \ \ \ \ \ \ ">
                  <c:v>7.9759685104620004E-2</c:v>
                </c:pt>
                <c:pt idx="7" formatCode="0%\ \ \ \ \ \ \ \ ">
                  <c:v>0.1750569712036</c:v>
                </c:pt>
                <c:pt idx="8" formatCode="0%\ \ \ \ \ \ \ \ ">
                  <c:v>0.2113113735239</c:v>
                </c:pt>
                <c:pt idx="9" formatCode="0%\ \ \ \ \ \ \ \ ">
                  <c:v>0.21980526206750001</c:v>
                </c:pt>
                <c:pt idx="10" formatCode="0%\ \ \ \ \ \ \ \ ">
                  <c:v>0.19846695670190001</c:v>
                </c:pt>
                <c:pt idx="11" formatCode="0%\ \ \ \ \ \ \ \ ">
                  <c:v>0.23099233478350001</c:v>
                </c:pt>
                <c:pt idx="12" formatCode="0%\ \ \ \ \ \ \ \ ">
                  <c:v>0.28775637041640001</c:v>
                </c:pt>
                <c:pt idx="13" formatCode="0%\ \ \ \ \ \ \ \ ">
                  <c:v>0.27615496167390002</c:v>
                </c:pt>
                <c:pt idx="14" formatCode="0%\ \ \ \ \ \ \ \ ">
                  <c:v>0.26248187279879998</c:v>
                </c:pt>
              </c:numCache>
            </c:numRef>
          </c:val>
          <c:extLst>
            <c:ext xmlns:c16="http://schemas.microsoft.com/office/drawing/2014/chart" uri="{C3380CC4-5D6E-409C-BE32-E72D297353CC}">
              <c16:uniqueId val="{00000001-EBEC-481E-B32D-7C96A591CA45}"/>
            </c:ext>
          </c:extLst>
        </c:ser>
        <c:dLbls>
          <c:showLegendKey val="0"/>
          <c:showVal val="0"/>
          <c:showCatName val="0"/>
          <c:showSerName val="0"/>
          <c:showPercent val="0"/>
          <c:showBubbleSize val="0"/>
        </c:dLbls>
        <c:gapWidth val="70"/>
        <c:axId val="437830352"/>
        <c:axId val="437838880"/>
      </c:barChart>
      <c:catAx>
        <c:axId val="4378303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38880"/>
        <c:crosses val="autoZero"/>
        <c:auto val="1"/>
        <c:lblAlgn val="ctr"/>
        <c:lblOffset val="100"/>
        <c:noMultiLvlLbl val="0"/>
      </c:catAx>
      <c:valAx>
        <c:axId val="437838880"/>
        <c:scaling>
          <c:orientation val="minMax"/>
        </c:scaling>
        <c:delete val="1"/>
        <c:axPos val="b"/>
        <c:numFmt formatCode="0%\ \ \ \ \ \ \ \ " sourceLinked="1"/>
        <c:majorTickMark val="none"/>
        <c:minorTickMark val="none"/>
        <c:tickLblPos val="nextTo"/>
        <c:crossAx val="437830352"/>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legendEntry>
        <c:idx val="1"/>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005238095238095"/>
          <c:y val="0.13140555555555555"/>
          <c:w val="0.5488649801587302"/>
          <c:h val="0.83648950617283946"/>
        </c:manualLayout>
      </c:layout>
      <c:barChart>
        <c:barDir val="bar"/>
        <c:grouping val="clustered"/>
        <c:varyColors val="0"/>
        <c:ser>
          <c:idx val="0"/>
          <c:order val="0"/>
          <c:tx>
            <c:strRef>
              <c:f>Sheet1!$B$1</c:f>
              <c:strCache>
                <c:ptCount val="1"/>
                <c:pt idx="0">
                  <c:v>Non-funding support that has already helped us</c:v>
                </c:pt>
              </c:strCache>
            </c:strRef>
          </c:tx>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6-84CB-4532-A47C-2D24EC88329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None of these</c:v>
                </c:pt>
                <c:pt idx="2">
                  <c:v>Support or training on volunteer issues</c:v>
                </c:pt>
                <c:pt idx="3">
                  <c:v>Support or training on staffing issues</c:v>
                </c:pt>
                <c:pt idx="4">
                  <c:v>Support or training on remote leadership</c:v>
                </c:pt>
                <c:pt idx="5">
                  <c:v>Maintaining momentum on current policy and government business unrelated to Covid-19</c:v>
                </c:pt>
                <c:pt idx="6">
                  <c:v>Technical support and training for working remotely</c:v>
                </c:pt>
                <c:pt idx="7">
                  <c:v>Staff, charity trustee and volunteer wellbeing resources</c:v>
                </c:pt>
                <c:pt idx="8">
                  <c:v>Flexibility in filing or reporting deadlines</c:v>
                </c:pt>
                <c:pt idx="9">
                  <c:v>More guidance on how charities should continue during the pandemic</c:v>
                </c:pt>
                <c:pt idx="10">
                  <c:v>Information and advice on the financial support charities can claim</c:v>
                </c:pt>
              </c:strCache>
            </c:strRef>
          </c:cat>
          <c:val>
            <c:numRef>
              <c:f>Sheet1!$B$2:$B$12</c:f>
              <c:numCache>
                <c:formatCode>General</c:formatCode>
                <c:ptCount val="11"/>
                <c:pt idx="0" formatCode="0%\ \ \ \ \ \ \ \ ">
                  <c:v>0.24984462399009999</c:v>
                </c:pt>
                <c:pt idx="2" formatCode="0%\ \ \ \ \ \ \ \ ">
                  <c:v>2.548166563083E-2</c:v>
                </c:pt>
                <c:pt idx="3" formatCode="0%\ \ \ \ \ \ \ \ ">
                  <c:v>4.0604930598720002E-2</c:v>
                </c:pt>
                <c:pt idx="4" formatCode="0%\ \ \ \ \ \ \ \ ">
                  <c:v>2.589600165734E-2</c:v>
                </c:pt>
                <c:pt idx="5" formatCode="0%\ \ \ \ \ \ \ \ ">
                  <c:v>3.3975554174440002E-2</c:v>
                </c:pt>
                <c:pt idx="6" formatCode="0%\ \ \ \ \ \ \ \ ">
                  <c:v>4.9720323182099999E-2</c:v>
                </c:pt>
                <c:pt idx="7" formatCode="0%\ \ \ \ \ \ \ \ ">
                  <c:v>4.3298114771079997E-2</c:v>
                </c:pt>
                <c:pt idx="8" formatCode="0%\ \ \ \ \ \ \ \ ">
                  <c:v>0.1182929355707</c:v>
                </c:pt>
                <c:pt idx="9" formatCode="0%\ \ \ \ \ \ \ \ ">
                  <c:v>6.7951108348869999E-2</c:v>
                </c:pt>
                <c:pt idx="10" formatCode="0%\ \ \ \ \ \ \ \ ">
                  <c:v>0.17132794696500001</c:v>
                </c:pt>
              </c:numCache>
            </c:numRef>
          </c:val>
          <c:extLst>
            <c:ext xmlns:c16="http://schemas.microsoft.com/office/drawing/2014/chart" uri="{C3380CC4-5D6E-409C-BE32-E72D297353CC}">
              <c16:uniqueId val="{00000000-84CB-4532-A47C-2D24EC883297}"/>
            </c:ext>
          </c:extLst>
        </c:ser>
        <c:ser>
          <c:idx val="1"/>
          <c:order val="1"/>
          <c:tx>
            <c:strRef>
              <c:f>Sheet1!$C$1</c:f>
              <c:strCache>
                <c:ptCount val="1"/>
                <c:pt idx="0">
                  <c:v>Non-funding support that would help us in the future</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None of these</c:v>
                </c:pt>
                <c:pt idx="2">
                  <c:v>Support or training on volunteer issues</c:v>
                </c:pt>
                <c:pt idx="3">
                  <c:v>Support or training on staffing issues</c:v>
                </c:pt>
                <c:pt idx="4">
                  <c:v>Support or training on remote leadership</c:v>
                </c:pt>
                <c:pt idx="5">
                  <c:v>Maintaining momentum on current policy and government business unrelated to Covid-19</c:v>
                </c:pt>
                <c:pt idx="6">
                  <c:v>Technical support and training for working remotely</c:v>
                </c:pt>
                <c:pt idx="7">
                  <c:v>Staff, charity trustee and volunteer wellbeing resources</c:v>
                </c:pt>
                <c:pt idx="8">
                  <c:v>Flexibility in filing or reporting deadlines</c:v>
                </c:pt>
                <c:pt idx="9">
                  <c:v>More guidance on how charities should continue during the pandemic</c:v>
                </c:pt>
                <c:pt idx="10">
                  <c:v>Information and advice on the financial support charities can claim</c:v>
                </c:pt>
              </c:strCache>
            </c:strRef>
          </c:cat>
          <c:val>
            <c:numRef>
              <c:f>Sheet1!$C$2:$C$12</c:f>
              <c:numCache>
                <c:formatCode>General</c:formatCode>
                <c:ptCount val="11"/>
                <c:pt idx="2" formatCode="0%\ \ \ \ \ \ \ \ ">
                  <c:v>0.124093639942</c:v>
                </c:pt>
                <c:pt idx="3" formatCode="0%\ \ \ \ \ \ \ \ ">
                  <c:v>0.118500103584</c:v>
                </c:pt>
                <c:pt idx="4" formatCode="0%\ \ \ \ \ \ \ \ ">
                  <c:v>0.14667495338719999</c:v>
                </c:pt>
                <c:pt idx="5" formatCode="0%\ \ \ \ \ \ \ \ ">
                  <c:v>0.1620053863683</c:v>
                </c:pt>
                <c:pt idx="6" formatCode="0%\ \ \ \ \ \ \ \ ">
                  <c:v>0.1644914025275</c:v>
                </c:pt>
                <c:pt idx="7" formatCode="0%\ \ \ \ \ \ \ \ ">
                  <c:v>0.2140045576963</c:v>
                </c:pt>
                <c:pt idx="8" formatCode="0%\ \ \ \ \ \ \ \ ">
                  <c:v>0.35467163869899998</c:v>
                </c:pt>
                <c:pt idx="9" formatCode="0%\ \ \ \ \ \ \ \ ">
                  <c:v>0.41599337062359998</c:v>
                </c:pt>
                <c:pt idx="10" formatCode="0%\ \ \ \ \ \ \ \ ">
                  <c:v>0.37787445618400001</c:v>
                </c:pt>
              </c:numCache>
            </c:numRef>
          </c:val>
          <c:extLst>
            <c:ext xmlns:c16="http://schemas.microsoft.com/office/drawing/2014/chart" uri="{C3380CC4-5D6E-409C-BE32-E72D297353CC}">
              <c16:uniqueId val="{00000001-84CB-4532-A47C-2D24EC883297}"/>
            </c:ext>
          </c:extLst>
        </c:ser>
        <c:dLbls>
          <c:showLegendKey val="0"/>
          <c:showVal val="0"/>
          <c:showCatName val="0"/>
          <c:showSerName val="0"/>
          <c:showPercent val="0"/>
          <c:showBubbleSize val="0"/>
        </c:dLbls>
        <c:gapWidth val="70"/>
        <c:axId val="437821496"/>
        <c:axId val="437828384"/>
      </c:barChart>
      <c:catAx>
        <c:axId val="4378214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28384"/>
        <c:crosses val="autoZero"/>
        <c:auto val="1"/>
        <c:lblAlgn val="ctr"/>
        <c:lblOffset val="100"/>
        <c:noMultiLvlLbl val="0"/>
      </c:catAx>
      <c:valAx>
        <c:axId val="437828384"/>
        <c:scaling>
          <c:orientation val="minMax"/>
        </c:scaling>
        <c:delete val="1"/>
        <c:axPos val="b"/>
        <c:numFmt formatCode="0%\ \ \ \ \ \ \ \ " sourceLinked="1"/>
        <c:majorTickMark val="none"/>
        <c:minorTickMark val="none"/>
        <c:tickLblPos val="nextTo"/>
        <c:crossAx val="4378214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055371672512295"/>
          <c:y val="6.4210134905631322E-2"/>
          <c:w val="0.47371580140479275"/>
          <c:h val="0.93578986509436868"/>
        </c:manualLayout>
      </c:layout>
      <c:barChart>
        <c:barDir val="bar"/>
        <c:grouping val="clustered"/>
        <c:varyColors val="0"/>
        <c:ser>
          <c:idx val="0"/>
          <c:order val="0"/>
          <c:tx>
            <c:strRef>
              <c:f>Sheet1!$B$1</c:f>
              <c:strCache>
                <c:ptCount val="1"/>
                <c:pt idx="0">
                  <c:v>Funding support that has OR would help us (NET) </c:v>
                </c:pt>
              </c:strCache>
            </c:strRef>
          </c:tx>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6-EBEC-481E-B32D-7C96A591CA4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None of these</c:v>
                </c:pt>
                <c:pt idx="2">
                  <c:v>British Business Bank business interruption loans</c:v>
                </c:pt>
                <c:pt idx="3">
                  <c:v>Scottish Government Food Fund</c:v>
                </c:pt>
                <c:pt idx="4">
                  <c:v>Scottish Government Business Grant Support Schemes</c:v>
                </c:pt>
                <c:pt idx="5">
                  <c:v>National Emergencies Trust funding through Foundation Scotland</c:v>
                </c:pt>
                <c:pt idx="6">
                  <c:v>Job Retention Scheme (furloughing)</c:v>
                </c:pt>
                <c:pt idx="7">
                  <c:v>Scottish Government Wellbeing Fund</c:v>
                </c:pt>
                <c:pt idx="8">
                  <c:v>Funding for essential or core costs, such as staffing</c:v>
                </c:pt>
                <c:pt idx="9">
                  <c:v>Scottish Government Supporting Communities Fund</c:v>
                </c:pt>
                <c:pt idx="10">
                  <c:v>More flexibility in currently-funded projects, such as removing restrictions on how funding can be used</c:v>
                </c:pt>
                <c:pt idx="11">
                  <c:v>Scottish Government Third Sector Resilience Fund</c:v>
                </c:pt>
                <c:pt idx="12">
                  <c:v>Simplified requirements for reporting on grants or outcomes</c:v>
                </c:pt>
                <c:pt idx="13">
                  <c:v>Other independent grant funding</c:v>
                </c:pt>
                <c:pt idx="14">
                  <c:v>Local authority funding</c:v>
                </c:pt>
              </c:strCache>
            </c:strRef>
          </c:cat>
          <c:val>
            <c:numRef>
              <c:f>Sheet1!$B$2:$B$16</c:f>
              <c:numCache>
                <c:formatCode>General</c:formatCode>
                <c:ptCount val="15"/>
                <c:pt idx="0" formatCode="0%\ \ \ \ \ \ \ \ ">
                  <c:v>0.34617775015539998</c:v>
                </c:pt>
                <c:pt idx="2" formatCode="0%\ \ \ \ \ \ \ \ ">
                  <c:v>3.8533250466130001E-2</c:v>
                </c:pt>
                <c:pt idx="3" formatCode="0%\ \ \ \ \ \ \ \ ">
                  <c:v>5.9457219805260003E-2</c:v>
                </c:pt>
                <c:pt idx="4" formatCode="0%\ \ \ \ \ \ \ \ ">
                  <c:v>0.1182929355707</c:v>
                </c:pt>
                <c:pt idx="5" formatCode="0%\ \ \ \ \ \ \ \ ">
                  <c:v>0.12575098404810001</c:v>
                </c:pt>
                <c:pt idx="6" formatCode="0%\ \ \ \ \ \ \ \ ">
                  <c:v>0.20965402941790001</c:v>
                </c:pt>
                <c:pt idx="7" formatCode="0%\ \ \ \ \ \ \ \ ">
                  <c:v>0.2100683654444</c:v>
                </c:pt>
                <c:pt idx="8" formatCode="0%\ \ \ \ \ \ \ \ ">
                  <c:v>0.23472135902220001</c:v>
                </c:pt>
                <c:pt idx="9" formatCode="0%\ \ \ \ \ \ \ \ ">
                  <c:v>0.2409363994199</c:v>
                </c:pt>
                <c:pt idx="10" formatCode="0%\ \ \ \ \ \ \ \ ">
                  <c:v>0.25150196809609998</c:v>
                </c:pt>
                <c:pt idx="11" formatCode="0%\ \ \ \ \ \ \ \ ">
                  <c:v>0.29189973068160002</c:v>
                </c:pt>
                <c:pt idx="12" formatCode="0%\ \ \ \ \ \ \ \ ">
                  <c:v>0.32193909260409997</c:v>
                </c:pt>
                <c:pt idx="13" formatCode="0%\ \ \ \ \ \ \ \ ">
                  <c:v>0.33354050134660002</c:v>
                </c:pt>
                <c:pt idx="14" formatCode="0%\ \ \ \ \ \ \ \ ">
                  <c:v>0.33416200538640001</c:v>
                </c:pt>
              </c:numCache>
            </c:numRef>
          </c:val>
          <c:extLst>
            <c:ext xmlns:c16="http://schemas.microsoft.com/office/drawing/2014/chart" uri="{C3380CC4-5D6E-409C-BE32-E72D297353CC}">
              <c16:uniqueId val="{00000000-EBEC-481E-B32D-7C96A591CA45}"/>
            </c:ext>
          </c:extLst>
        </c:ser>
        <c:dLbls>
          <c:showLegendKey val="0"/>
          <c:showVal val="0"/>
          <c:showCatName val="0"/>
          <c:showSerName val="0"/>
          <c:showPercent val="0"/>
          <c:showBubbleSize val="0"/>
        </c:dLbls>
        <c:gapWidth val="70"/>
        <c:axId val="437830352"/>
        <c:axId val="437838880"/>
      </c:barChart>
      <c:catAx>
        <c:axId val="4378303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38880"/>
        <c:crosses val="autoZero"/>
        <c:auto val="1"/>
        <c:lblAlgn val="ctr"/>
        <c:lblOffset val="100"/>
        <c:noMultiLvlLbl val="0"/>
      </c:catAx>
      <c:valAx>
        <c:axId val="437838880"/>
        <c:scaling>
          <c:orientation val="minMax"/>
        </c:scaling>
        <c:delete val="1"/>
        <c:axPos val="b"/>
        <c:numFmt formatCode="0%\ \ \ \ \ \ \ \ " sourceLinked="1"/>
        <c:majorTickMark val="none"/>
        <c:minorTickMark val="none"/>
        <c:tickLblPos val="nextTo"/>
        <c:crossAx val="437830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181088584187648"/>
          <c:y val="3.2105067452815661E-2"/>
          <c:w val="0.48710646175686023"/>
          <c:h val="0.93578986509436868"/>
        </c:manualLayout>
      </c:layout>
      <c:barChart>
        <c:barDir val="bar"/>
        <c:grouping val="clustered"/>
        <c:varyColors val="0"/>
        <c:ser>
          <c:idx val="0"/>
          <c:order val="0"/>
          <c:tx>
            <c:strRef>
              <c:f>Sheet1!$B$1</c:f>
              <c:strCache>
                <c:ptCount val="1"/>
                <c:pt idx="0">
                  <c:v>Non-funding support that has OR would help</c:v>
                </c:pt>
              </c:strCache>
            </c:strRef>
          </c:tx>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6-84CB-4532-A47C-2D24EC88329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None of these</c:v>
                </c:pt>
                <c:pt idx="2">
                  <c:v>Support or training on volunteer issues</c:v>
                </c:pt>
                <c:pt idx="3">
                  <c:v>Support or training on staffing issues</c:v>
                </c:pt>
                <c:pt idx="4">
                  <c:v>Support or training on remote leadership</c:v>
                </c:pt>
                <c:pt idx="5">
                  <c:v>Maintaining momentum on current policy and government business unrelated to Covid-19</c:v>
                </c:pt>
                <c:pt idx="6">
                  <c:v>Technical support and training for working remotely</c:v>
                </c:pt>
                <c:pt idx="7">
                  <c:v>Staff, charity trustee and volunteer wellbeing resources</c:v>
                </c:pt>
                <c:pt idx="8">
                  <c:v>Flexibility in filing or reporting deadlines</c:v>
                </c:pt>
                <c:pt idx="9">
                  <c:v>More guidance on how charities should continue during the pandemic</c:v>
                </c:pt>
                <c:pt idx="10">
                  <c:v>Information and advice on the financial support charities can claim</c:v>
                </c:pt>
              </c:strCache>
            </c:strRef>
          </c:cat>
          <c:val>
            <c:numRef>
              <c:f>Sheet1!$B$2:$B$12</c:f>
              <c:numCache>
                <c:formatCode>General</c:formatCode>
                <c:ptCount val="11"/>
                <c:pt idx="0" formatCode="0%\ \ \ \ \ \ \ \ ">
                  <c:v>0.24984462399009999</c:v>
                </c:pt>
                <c:pt idx="2" formatCode="0%\ \ \ \ \ \ \ \ ">
                  <c:v>0.1441889372281</c:v>
                </c:pt>
                <c:pt idx="3" formatCode="0%\ \ \ \ \ \ \ \ ">
                  <c:v>0.1506111456391</c:v>
                </c:pt>
                <c:pt idx="4" formatCode="0%\ \ \ \ \ \ \ \ ">
                  <c:v>0.16614874663349999</c:v>
                </c:pt>
                <c:pt idx="5" formatCode="0%\ \ \ \ \ \ \ \ ">
                  <c:v>0.1850010358401</c:v>
                </c:pt>
                <c:pt idx="6" formatCode="0%\ \ \ \ \ \ \ \ ">
                  <c:v>0.2036461570334</c:v>
                </c:pt>
                <c:pt idx="7" formatCode="0%\ \ \ \ \ \ \ \ ">
                  <c:v>0.24694427180440001</c:v>
                </c:pt>
                <c:pt idx="8" formatCode="0%\ \ \ \ \ \ \ \ ">
                  <c:v>0.44665423658589998</c:v>
                </c:pt>
                <c:pt idx="9" formatCode="0%\ \ \ \ \ \ \ \ ">
                  <c:v>0.45742697327530002</c:v>
                </c:pt>
                <c:pt idx="10" formatCode="0%\ \ \ \ \ \ \ \ ">
                  <c:v>0.51170499274909997</c:v>
                </c:pt>
              </c:numCache>
            </c:numRef>
          </c:val>
          <c:extLst>
            <c:ext xmlns:c16="http://schemas.microsoft.com/office/drawing/2014/chart" uri="{C3380CC4-5D6E-409C-BE32-E72D297353CC}">
              <c16:uniqueId val="{00000000-84CB-4532-A47C-2D24EC883297}"/>
            </c:ext>
          </c:extLst>
        </c:ser>
        <c:dLbls>
          <c:showLegendKey val="0"/>
          <c:showVal val="0"/>
          <c:showCatName val="0"/>
          <c:showSerName val="0"/>
          <c:showPercent val="0"/>
          <c:showBubbleSize val="0"/>
        </c:dLbls>
        <c:gapWidth val="70"/>
        <c:axId val="437821496"/>
        <c:axId val="437828384"/>
      </c:barChart>
      <c:catAx>
        <c:axId val="4378214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28384"/>
        <c:crosses val="autoZero"/>
        <c:auto val="1"/>
        <c:lblAlgn val="ctr"/>
        <c:lblOffset val="100"/>
        <c:noMultiLvlLbl val="0"/>
      </c:catAx>
      <c:valAx>
        <c:axId val="437828384"/>
        <c:scaling>
          <c:orientation val="minMax"/>
        </c:scaling>
        <c:delete val="1"/>
        <c:axPos val="b"/>
        <c:numFmt formatCode="0%\ \ \ \ \ \ \ \ " sourceLinked="1"/>
        <c:majorTickMark val="none"/>
        <c:minorTickMark val="none"/>
        <c:tickLblPos val="nextTo"/>
        <c:crossAx val="437821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4.3650777454287519E-2"/>
          <c:w val="0.72406463508809271"/>
          <c:h val="0.92361113945499684"/>
        </c:manualLayout>
      </c:layout>
      <c:barChart>
        <c:barDir val="bar"/>
        <c:grouping val="clustered"/>
        <c:varyColors val="0"/>
        <c:ser>
          <c:idx val="0"/>
          <c:order val="0"/>
          <c:tx>
            <c:strRef>
              <c:f>Sheet1!$B$1</c:f>
              <c:strCache>
                <c:ptCount val="1"/>
                <c:pt idx="0">
                  <c:v>Support</c:v>
                </c:pt>
              </c:strCache>
            </c:strRef>
          </c:tx>
          <c:spPr>
            <a:solidFill>
              <a:srgbClr val="72246C"/>
            </a:solidFill>
            <a:ln w="19050">
              <a:solidFill>
                <a:schemeClr val="lt1"/>
              </a:solidFill>
            </a:ln>
            <a:effectLst/>
          </c:spPr>
          <c:invertIfNegative val="0"/>
          <c:dLbls>
            <c:numFmt formatCode="0%" sourceLinked="0"/>
            <c:spPr>
              <a:noFill/>
              <a:ln>
                <a:noFill/>
              </a:ln>
              <a:effectLst/>
            </c:spPr>
            <c:txPr>
              <a:bodyPr rot="0" spcFirstLastPara="1" vertOverflow="ellipsis" vert="horz" wrap="none" lIns="38100" tIns="19050" rIns="38100" bIns="19050" anchor="ctr" anchorCtr="0">
                <a:spAutoFit/>
              </a:bodyPr>
              <a:lstStyle/>
              <a:p>
                <a:pPr algn="l">
                  <a:defRPr sz="1197"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a:noFill/>
                    </a:ln>
                    <a:effectLst/>
                  </c:spPr>
                </c15:leaderLines>
              </c:ext>
            </c:extLst>
          </c:dLbls>
          <c:cat>
            <c:strRef>
              <c:f>Sheet1!$A$2:$A$19</c:f>
              <c:strCache>
                <c:ptCount val="18"/>
                <c:pt idx="0">
                  <c:v>Continue with support/ happy with support </c:v>
                </c:pt>
                <c:pt idx="1">
                  <c:v>Nothing</c:v>
                </c:pt>
                <c:pt idx="2">
                  <c:v>Other</c:v>
                </c:pt>
                <c:pt idx="3">
                  <c:v>General funding support </c:v>
                </c:pt>
                <c:pt idx="4">
                  <c:v>More flexible with deadlines/ payments from regulatory body</c:v>
                </c:pt>
                <c:pt idx="5">
                  <c:v>Unsure/ don't know</c:v>
                </c:pt>
                <c:pt idx="6">
                  <c:v>Inform on government guidelines </c:v>
                </c:pt>
                <c:pt idx="7">
                  <c:v>Generally keep in touch/ general advice/ support </c:v>
                </c:pt>
                <c:pt idx="8">
                  <c:v>Guidance on where to find support</c:v>
                </c:pt>
                <c:pt idx="9">
                  <c:v>Collate information/ provide more information </c:v>
                </c:pt>
                <c:pt idx="10">
                  <c:v>More advice/ support on technology and how to stay connected </c:v>
                </c:pt>
                <c:pt idx="11">
                  <c:v>Provide specific advice to help with specific needs of  charities</c:v>
                </c:pt>
                <c:pt idx="12">
                  <c:v>Health and safety guidance </c:v>
                </c:pt>
                <c:pt idx="13">
                  <c:v>Lobby government/ help with government </c:v>
                </c:pt>
                <c:pt idx="14">
                  <c:v>Specific guidance on AGMs</c:v>
                </c:pt>
                <c:pt idx="15">
                  <c:v>Advice for hard copy accounts</c:v>
                </c:pt>
                <c:pt idx="16">
                  <c:v>Grant funding </c:v>
                </c:pt>
                <c:pt idx="17">
                  <c:v>Help for the future, to get going again</c:v>
                </c:pt>
              </c:strCache>
            </c:strRef>
          </c:cat>
          <c:val>
            <c:numRef>
              <c:f>Sheet1!$B$2:$B$19</c:f>
              <c:numCache>
                <c:formatCode>General</c:formatCode>
                <c:ptCount val="18"/>
                <c:pt idx="0">
                  <c:v>0.16500000000000001</c:v>
                </c:pt>
                <c:pt idx="1">
                  <c:v>0.16500000000000001</c:v>
                </c:pt>
                <c:pt idx="2">
                  <c:v>0.1525</c:v>
                </c:pt>
                <c:pt idx="3">
                  <c:v>0.13750000000000001</c:v>
                </c:pt>
                <c:pt idx="4">
                  <c:v>0.10249999999999999</c:v>
                </c:pt>
                <c:pt idx="5">
                  <c:v>0.1</c:v>
                </c:pt>
                <c:pt idx="6">
                  <c:v>9.7500000000000003E-2</c:v>
                </c:pt>
                <c:pt idx="7">
                  <c:v>8.7499999999999994E-2</c:v>
                </c:pt>
                <c:pt idx="8">
                  <c:v>4.2500000000000003E-2</c:v>
                </c:pt>
                <c:pt idx="9">
                  <c:v>3.7499999999999999E-2</c:v>
                </c:pt>
                <c:pt idx="10">
                  <c:v>3.7499999999999999E-2</c:v>
                </c:pt>
                <c:pt idx="11">
                  <c:v>3.5000000000000003E-2</c:v>
                </c:pt>
                <c:pt idx="12">
                  <c:v>3.5000000000000003E-2</c:v>
                </c:pt>
                <c:pt idx="13">
                  <c:v>0.03</c:v>
                </c:pt>
                <c:pt idx="14">
                  <c:v>1.4999999999999999E-2</c:v>
                </c:pt>
                <c:pt idx="15">
                  <c:v>1.2500000000000001E-2</c:v>
                </c:pt>
                <c:pt idx="16">
                  <c:v>0.01</c:v>
                </c:pt>
                <c:pt idx="17">
                  <c:v>2.5000000000000001E-3</c:v>
                </c:pt>
              </c:numCache>
            </c:numRef>
          </c:val>
          <c:extLst>
            <c:ext xmlns:c16="http://schemas.microsoft.com/office/drawing/2014/chart" uri="{C3380CC4-5D6E-409C-BE32-E72D297353CC}">
              <c16:uniqueId val="{00000000-22C6-47AD-A012-2F5F6855BB43}"/>
            </c:ext>
          </c:extLst>
        </c:ser>
        <c:dLbls>
          <c:showLegendKey val="0"/>
          <c:showVal val="0"/>
          <c:showCatName val="1"/>
          <c:showSerName val="0"/>
          <c:showPercent val="0"/>
          <c:showBubbleSize val="0"/>
        </c:dLbls>
        <c:gapWidth val="22"/>
        <c:axId val="447441896"/>
        <c:axId val="447439600"/>
      </c:barChart>
      <c:catAx>
        <c:axId val="447441896"/>
        <c:scaling>
          <c:orientation val="maxMin"/>
        </c:scaling>
        <c:delete val="1"/>
        <c:axPos val="l"/>
        <c:numFmt formatCode="General" sourceLinked="1"/>
        <c:majorTickMark val="out"/>
        <c:minorTickMark val="none"/>
        <c:tickLblPos val="nextTo"/>
        <c:crossAx val="447439600"/>
        <c:crosses val="autoZero"/>
        <c:auto val="1"/>
        <c:lblAlgn val="ctr"/>
        <c:lblOffset val="100"/>
        <c:noMultiLvlLbl val="0"/>
      </c:catAx>
      <c:valAx>
        <c:axId val="447439600"/>
        <c:scaling>
          <c:orientation val="minMax"/>
        </c:scaling>
        <c:delete val="1"/>
        <c:axPos val="t"/>
        <c:numFmt formatCode="General" sourceLinked="1"/>
        <c:majorTickMark val="out"/>
        <c:minorTickMark val="none"/>
        <c:tickLblPos val="nextTo"/>
        <c:crossAx val="4474418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47883597883598E-2"/>
          <c:y val="3.2337962962962964E-2"/>
          <c:w val="0.92480238095238099"/>
          <c:h val="0.78283541666666667"/>
        </c:manualLayout>
      </c:layout>
      <c:barChart>
        <c:barDir val="col"/>
        <c:grouping val="clustered"/>
        <c:varyColors val="0"/>
        <c:ser>
          <c:idx val="0"/>
          <c:order val="0"/>
          <c:tx>
            <c:strRef>
              <c:f>Sheet1!$B$1</c:f>
              <c:strCache>
                <c:ptCount val="1"/>
                <c:pt idx="0">
                  <c:v>Respondents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Missing</c:v>
                </c:pt>
                <c:pt idx="1">
                  <c:v>Less than a year</c:v>
                </c:pt>
                <c:pt idx="2">
                  <c:v>1-3 years</c:v>
                </c:pt>
                <c:pt idx="3">
                  <c:v>4-10 years</c:v>
                </c:pt>
                <c:pt idx="4">
                  <c:v>11-25 years</c:v>
                </c:pt>
                <c:pt idx="5">
                  <c:v>26-50 years</c:v>
                </c:pt>
                <c:pt idx="6">
                  <c:v>More than 50 years</c:v>
                </c:pt>
                <c:pt idx="7">
                  <c:v>Don’t know</c:v>
                </c:pt>
              </c:strCache>
            </c:strRef>
          </c:cat>
          <c:val>
            <c:numRef>
              <c:f>Sheet1!$B$2:$B$9</c:f>
              <c:numCache>
                <c:formatCode>0%\ \ \ \ \ \ \ \ </c:formatCode>
                <c:ptCount val="8"/>
                <c:pt idx="0">
                  <c:v>1.9266625233060001E-2</c:v>
                </c:pt>
                <c:pt idx="1">
                  <c:v>6.194323596437E-2</c:v>
                </c:pt>
                <c:pt idx="2">
                  <c:v>7.9966853117880002E-2</c:v>
                </c:pt>
                <c:pt idx="3">
                  <c:v>0.1767143153097</c:v>
                </c:pt>
                <c:pt idx="4">
                  <c:v>0.29003521856230002</c:v>
                </c:pt>
                <c:pt idx="5">
                  <c:v>0.20903252537809999</c:v>
                </c:pt>
                <c:pt idx="6">
                  <c:v>0.14957530557279999</c:v>
                </c:pt>
                <c:pt idx="7">
                  <c:v>1.346592086182E-2</c:v>
                </c:pt>
              </c:numCache>
            </c:numRef>
          </c:val>
          <c:extLst>
            <c:ext xmlns:c16="http://schemas.microsoft.com/office/drawing/2014/chart" uri="{C3380CC4-5D6E-409C-BE32-E72D297353CC}">
              <c16:uniqueId val="{00000000-0665-485E-AF05-023D527EB6CB}"/>
            </c:ext>
          </c:extLst>
        </c:ser>
        <c:ser>
          <c:idx val="1"/>
          <c:order val="1"/>
          <c:tx>
            <c:strRef>
              <c:f>Sheet1!$C$1</c:f>
              <c:strCache>
                <c:ptCount val="1"/>
                <c:pt idx="0">
                  <c:v>Scottish Charity Register</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Missing</c:v>
                </c:pt>
                <c:pt idx="1">
                  <c:v>Less than a year</c:v>
                </c:pt>
                <c:pt idx="2">
                  <c:v>1-3 years</c:v>
                </c:pt>
                <c:pt idx="3">
                  <c:v>4-10 years</c:v>
                </c:pt>
                <c:pt idx="4">
                  <c:v>11-25 years</c:v>
                </c:pt>
                <c:pt idx="5">
                  <c:v>26-50 years</c:v>
                </c:pt>
                <c:pt idx="6">
                  <c:v>More than 50 years</c:v>
                </c:pt>
                <c:pt idx="7">
                  <c:v>Don’t know</c:v>
                </c:pt>
              </c:strCache>
            </c:strRef>
          </c:cat>
          <c:val>
            <c:numRef>
              <c:f>Sheet1!$C$2:$C$9</c:f>
              <c:numCache>
                <c:formatCode>0%\ \ \ \ \ \ \ \ </c:formatCode>
                <c:ptCount val="8"/>
                <c:pt idx="1">
                  <c:v>3.4188034188034191E-2</c:v>
                </c:pt>
                <c:pt idx="2">
                  <c:v>0.10665703623450103</c:v>
                </c:pt>
                <c:pt idx="3">
                  <c:v>0.20091489105573612</c:v>
                </c:pt>
                <c:pt idx="4">
                  <c:v>0.34228160988724371</c:v>
                </c:pt>
                <c:pt idx="5">
                  <c:v>0.20260021668472372</c:v>
                </c:pt>
                <c:pt idx="6">
                  <c:v>0.11335821194976124</c:v>
                </c:pt>
              </c:numCache>
            </c:numRef>
          </c:val>
          <c:extLst>
            <c:ext xmlns:c16="http://schemas.microsoft.com/office/drawing/2014/chart" uri="{C3380CC4-5D6E-409C-BE32-E72D297353CC}">
              <c16:uniqueId val="{00000000-28D2-4AC1-A5DB-24CDF0D407EC}"/>
            </c:ext>
          </c:extLst>
        </c:ser>
        <c:dLbls>
          <c:showLegendKey val="0"/>
          <c:showVal val="0"/>
          <c:showCatName val="0"/>
          <c:showSerName val="0"/>
          <c:showPercent val="0"/>
          <c:showBubbleSize val="0"/>
        </c:dLbls>
        <c:gapWidth val="62"/>
        <c:overlap val="-18"/>
        <c:axId val="414816816"/>
        <c:axId val="414814520"/>
      </c:barChart>
      <c:catAx>
        <c:axId val="414816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4520"/>
        <c:crosses val="autoZero"/>
        <c:auto val="1"/>
        <c:lblAlgn val="ctr"/>
        <c:lblOffset val="100"/>
        <c:noMultiLvlLbl val="0"/>
      </c:catAx>
      <c:valAx>
        <c:axId val="414814520"/>
        <c:scaling>
          <c:orientation val="minMax"/>
        </c:scaling>
        <c:delete val="1"/>
        <c:axPos val="l"/>
        <c:numFmt formatCode="0%\ \ \ \ \ \ \ \ " sourceLinked="1"/>
        <c:majorTickMark val="none"/>
        <c:minorTickMark val="none"/>
        <c:tickLblPos val="nextTo"/>
        <c:crossAx val="414816816"/>
        <c:crosses val="autoZero"/>
        <c:crossBetween val="between"/>
      </c:valAx>
      <c:spPr>
        <a:noFill/>
        <a:ln>
          <a:noFill/>
        </a:ln>
        <a:effectLst/>
      </c:spPr>
    </c:plotArea>
    <c:legend>
      <c:legendPos val="r"/>
      <c:layout>
        <c:manualLayout>
          <c:xMode val="edge"/>
          <c:yMode val="edge"/>
          <c:x val="0.72657486772486768"/>
          <c:y val="0.19496250000000001"/>
          <c:w val="0.24990661375661374"/>
          <c:h val="0.1279453703703703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133200176904675E-2"/>
          <c:y val="3.2337962962962964E-2"/>
          <c:w val="0.89501652323491443"/>
          <c:h val="0.82963750000000003"/>
        </c:manualLayout>
      </c:layout>
      <c:barChart>
        <c:barDir val="col"/>
        <c:grouping val="clustered"/>
        <c:varyColors val="0"/>
        <c:ser>
          <c:idx val="0"/>
          <c:order val="0"/>
          <c:tx>
            <c:strRef>
              <c:f>Sheet1!$B$1</c:f>
              <c:strCache>
                <c:ptCount val="1"/>
                <c:pt idx="0">
                  <c:v>Respondents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Under £2,000</c:v>
                </c:pt>
                <c:pt idx="1">
                  <c:v>£2,001 to £10,000</c:v>
                </c:pt>
                <c:pt idx="2">
                  <c:v>£10,001 to £25,000</c:v>
                </c:pt>
                <c:pt idx="3">
                  <c:v>£25,001 to £100,000</c:v>
                </c:pt>
                <c:pt idx="4">
                  <c:v>£100,001 - £500,000</c:v>
                </c:pt>
                <c:pt idx="5">
                  <c:v>£500,001 - £1m</c:v>
                </c:pt>
                <c:pt idx="6">
                  <c:v>£1m - £5m</c:v>
                </c:pt>
                <c:pt idx="7">
                  <c:v>£5m+</c:v>
                </c:pt>
                <c:pt idx="8">
                  <c:v>Don’t know</c:v>
                </c:pt>
                <c:pt idx="9">
                  <c:v>Missing</c:v>
                </c:pt>
              </c:strCache>
            </c:strRef>
          </c:cat>
          <c:val>
            <c:numRef>
              <c:f>Sheet1!$B$2:$B$11</c:f>
              <c:numCache>
                <c:formatCode>0%\ \ \ \ \ \ \ \ </c:formatCode>
                <c:ptCount val="10"/>
                <c:pt idx="0">
                  <c:v>8.307437331676E-2</c:v>
                </c:pt>
                <c:pt idx="1">
                  <c:v>0.19204474829090001</c:v>
                </c:pt>
                <c:pt idx="2">
                  <c:v>0.1711207789517</c:v>
                </c:pt>
                <c:pt idx="3">
                  <c:v>0.2380360472343</c:v>
                </c:pt>
                <c:pt idx="4">
                  <c:v>0.16386989848770001</c:v>
                </c:pt>
                <c:pt idx="5">
                  <c:v>2.113113735239E-2</c:v>
                </c:pt>
                <c:pt idx="6">
                  <c:v>3.1282370002070001E-2</c:v>
                </c:pt>
                <c:pt idx="7">
                  <c:v>2.1338305365650002E-2</c:v>
                </c:pt>
                <c:pt idx="8">
                  <c:v>5.8835715765490001E-2</c:v>
                </c:pt>
                <c:pt idx="9">
                  <c:v>1.9266625233060001E-2</c:v>
                </c:pt>
              </c:numCache>
            </c:numRef>
          </c:val>
          <c:extLst>
            <c:ext xmlns:c16="http://schemas.microsoft.com/office/drawing/2014/chart" uri="{C3380CC4-5D6E-409C-BE32-E72D297353CC}">
              <c16:uniqueId val="{00000000-D075-4DA9-B96D-3324F9D12791}"/>
            </c:ext>
          </c:extLst>
        </c:ser>
        <c:ser>
          <c:idx val="1"/>
          <c:order val="1"/>
          <c:tx>
            <c:strRef>
              <c:f>Sheet1!$D$1</c:f>
              <c:strCache>
                <c:ptCount val="1"/>
                <c:pt idx="0">
                  <c:v>Scottish Charity Register</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Under £2,000</c:v>
                </c:pt>
                <c:pt idx="1">
                  <c:v>£2,001 to £10,000</c:v>
                </c:pt>
                <c:pt idx="2">
                  <c:v>£10,001 to £25,000</c:v>
                </c:pt>
                <c:pt idx="3">
                  <c:v>£25,001 to £100,000</c:v>
                </c:pt>
                <c:pt idx="4">
                  <c:v>£100,001 - £500,000</c:v>
                </c:pt>
                <c:pt idx="5">
                  <c:v>£500,001 - £1m</c:v>
                </c:pt>
                <c:pt idx="6">
                  <c:v>£1m - £5m</c:v>
                </c:pt>
                <c:pt idx="7">
                  <c:v>£5m+</c:v>
                </c:pt>
                <c:pt idx="8">
                  <c:v>Don’t know</c:v>
                </c:pt>
                <c:pt idx="9">
                  <c:v>Missing</c:v>
                </c:pt>
              </c:strCache>
            </c:strRef>
          </c:cat>
          <c:val>
            <c:numRef>
              <c:f>Sheet1!$D$2:$D$11</c:f>
              <c:numCache>
                <c:formatCode>0%</c:formatCode>
                <c:ptCount val="10"/>
                <c:pt idx="0">
                  <c:v>0.17314714497813088</c:v>
                </c:pt>
                <c:pt idx="1">
                  <c:v>0.19429396894185627</c:v>
                </c:pt>
                <c:pt idx="2">
                  <c:v>0.14212912804462099</c:v>
                </c:pt>
                <c:pt idx="3">
                  <c:v>0.19822639540949399</c:v>
                </c:pt>
                <c:pt idx="4">
                  <c:v>0.13418402150796516</c:v>
                </c:pt>
                <c:pt idx="5">
                  <c:v>2.4196460816179127E-2</c:v>
                </c:pt>
                <c:pt idx="6">
                  <c:v>3.5793106215641426E-2</c:v>
                </c:pt>
                <c:pt idx="7">
                  <c:v>2.684482966173107E-2</c:v>
                </c:pt>
                <c:pt idx="8">
                  <c:v>7.1184944424381044E-2</c:v>
                </c:pt>
              </c:numCache>
            </c:numRef>
          </c:val>
          <c:extLst>
            <c:ext xmlns:c16="http://schemas.microsoft.com/office/drawing/2014/chart" uri="{C3380CC4-5D6E-409C-BE32-E72D297353CC}">
              <c16:uniqueId val="{00000000-852A-40B0-9BA3-AECB8AC6BC47}"/>
            </c:ext>
          </c:extLst>
        </c:ser>
        <c:dLbls>
          <c:showLegendKey val="0"/>
          <c:showVal val="0"/>
          <c:showCatName val="0"/>
          <c:showSerName val="0"/>
          <c:showPercent val="0"/>
          <c:showBubbleSize val="0"/>
        </c:dLbls>
        <c:gapWidth val="120"/>
        <c:overlap val="-20"/>
        <c:axId val="471689680"/>
        <c:axId val="471688040"/>
      </c:barChart>
      <c:catAx>
        <c:axId val="471689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688040"/>
        <c:crosses val="autoZero"/>
        <c:auto val="1"/>
        <c:lblAlgn val="ctr"/>
        <c:lblOffset val="100"/>
        <c:noMultiLvlLbl val="0"/>
      </c:catAx>
      <c:valAx>
        <c:axId val="471688040"/>
        <c:scaling>
          <c:orientation val="minMax"/>
        </c:scaling>
        <c:delete val="1"/>
        <c:axPos val="l"/>
        <c:numFmt formatCode="0%\ \ \ \ \ \ \ \ " sourceLinked="1"/>
        <c:majorTickMark val="none"/>
        <c:minorTickMark val="none"/>
        <c:tickLblPos val="nextTo"/>
        <c:crossAx val="471689680"/>
        <c:crosses val="autoZero"/>
        <c:crossBetween val="between"/>
      </c:valAx>
      <c:spPr>
        <a:noFill/>
        <a:ln>
          <a:noFill/>
        </a:ln>
        <a:effectLst/>
      </c:spPr>
    </c:plotArea>
    <c:legend>
      <c:legendPos val="r"/>
      <c:layout>
        <c:manualLayout>
          <c:xMode val="edge"/>
          <c:yMode val="edge"/>
          <c:x val="0.64346459375929832"/>
          <c:y val="0.14204583333333334"/>
          <c:w val="0.20629124462758178"/>
          <c:h val="0.1279453703703703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192903962262006"/>
          <c:y val="7.4950603830916104E-2"/>
          <c:w val="0.70478591069259511"/>
          <c:h val="0.92043111844216396"/>
        </c:manualLayout>
      </c:layout>
      <c:barChart>
        <c:barDir val="bar"/>
        <c:grouping val="clustered"/>
        <c:varyColors val="0"/>
        <c:ser>
          <c:idx val="0"/>
          <c:order val="0"/>
          <c:tx>
            <c:strRef>
              <c:f>Sheet1!$B$1</c:f>
              <c:strCache>
                <c:ptCount val="1"/>
                <c:pt idx="0">
                  <c:v>Q1a. In which of the following ways, if any, has your charity been affected by COVID-19 and the lockdown measures more generally? by BANNER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Impact on Finances (NET)</c:v>
                </c:pt>
                <c:pt idx="1">
                  <c:v>Impact on Services (NET)</c:v>
                </c:pt>
                <c:pt idx="2">
                  <c:v>Staffing and administration (NET)</c:v>
                </c:pt>
              </c:strCache>
            </c:strRef>
          </c:cat>
          <c:val>
            <c:numRef>
              <c:f>Sheet1!$B$2:$B$4</c:f>
              <c:numCache>
                <c:formatCode>0%\ \ \ \ \ \ \ \ </c:formatCode>
                <c:ptCount val="3"/>
                <c:pt idx="0">
                  <c:v>0.74911953594369995</c:v>
                </c:pt>
                <c:pt idx="1">
                  <c:v>0.92417650714730004</c:v>
                </c:pt>
                <c:pt idx="2">
                  <c:v>0.95815206132170005</c:v>
                </c:pt>
              </c:numCache>
            </c:numRef>
          </c:val>
          <c:extLst>
            <c:ext xmlns:c16="http://schemas.microsoft.com/office/drawing/2014/chart" uri="{C3380CC4-5D6E-409C-BE32-E72D297353CC}">
              <c16:uniqueId val="{00000000-D5CC-4C0D-84CC-86211088B413}"/>
            </c:ext>
          </c:extLst>
        </c:ser>
        <c:dLbls>
          <c:showLegendKey val="0"/>
          <c:showVal val="0"/>
          <c:showCatName val="0"/>
          <c:showSerName val="0"/>
          <c:showPercent val="0"/>
          <c:showBubbleSize val="0"/>
        </c:dLbls>
        <c:gapWidth val="100"/>
        <c:axId val="419769224"/>
        <c:axId val="419763648"/>
      </c:barChart>
      <c:catAx>
        <c:axId val="419769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9763648"/>
        <c:crosses val="autoZero"/>
        <c:auto val="1"/>
        <c:lblAlgn val="ctr"/>
        <c:lblOffset val="100"/>
        <c:noMultiLvlLbl val="0"/>
      </c:catAx>
      <c:valAx>
        <c:axId val="419763648"/>
        <c:scaling>
          <c:orientation val="minMax"/>
        </c:scaling>
        <c:delete val="1"/>
        <c:axPos val="b"/>
        <c:numFmt formatCode="0%\ \ \ \ \ \ \ \ " sourceLinked="1"/>
        <c:majorTickMark val="none"/>
        <c:minorTickMark val="none"/>
        <c:tickLblPos val="nextTo"/>
        <c:crossAx val="419769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67378234733311E-2"/>
          <c:y val="3.2105067452815661E-2"/>
          <c:w val="0.97919010614341484"/>
          <c:h val="0.62930410218562682"/>
        </c:manualLayout>
      </c:layout>
      <c:barChart>
        <c:barDir val="col"/>
        <c:grouping val="clustered"/>
        <c:varyColors val="0"/>
        <c:ser>
          <c:idx val="0"/>
          <c:order val="0"/>
          <c:tx>
            <c:strRef>
              <c:f>Sheet1!$B$1</c:f>
              <c:strCache>
                <c:ptCount val="1"/>
                <c:pt idx="0">
                  <c:v>Respondents</c:v>
                </c:pt>
              </c:strCache>
            </c:strRef>
          </c:tx>
          <c:spPr>
            <a:solidFill>
              <a:schemeClr val="accent2"/>
            </a:solidFill>
            <a:ln>
              <a:noFill/>
            </a:ln>
            <a:effectLst/>
          </c:spPr>
          <c:invertIfNegative val="0"/>
          <c:cat>
            <c:strRef>
              <c:f>Sheet1!$A$2:$A$35</c:f>
              <c:strCache>
                <c:ptCount val="34"/>
                <c:pt idx="0">
                  <c:v>City of Edinburgh</c:v>
                </c:pt>
                <c:pt idx="1">
                  <c:v>Glasgow City</c:v>
                </c:pt>
                <c:pt idx="2">
                  <c:v>Highland</c:v>
                </c:pt>
                <c:pt idx="3">
                  <c:v>Fife</c:v>
                </c:pt>
                <c:pt idx="4">
                  <c:v>Aberdeenshire</c:v>
                </c:pt>
                <c:pt idx="5">
                  <c:v>Scottish Borders</c:v>
                </c:pt>
                <c:pt idx="6">
                  <c:v>Perth &amp; Kinross</c:v>
                </c:pt>
                <c:pt idx="7">
                  <c:v>Dumfries &amp; Galloway</c:v>
                </c:pt>
                <c:pt idx="8">
                  <c:v>Argyll &amp; Bute</c:v>
                </c:pt>
                <c:pt idx="9">
                  <c:v>Outwith Scotland</c:v>
                </c:pt>
                <c:pt idx="10">
                  <c:v>South Lanarkshire</c:v>
                </c:pt>
                <c:pt idx="11">
                  <c:v>Aberdeen</c:v>
                </c:pt>
                <c:pt idx="12">
                  <c:v>Stirling</c:v>
                </c:pt>
                <c:pt idx="13">
                  <c:v>Angus</c:v>
                </c:pt>
                <c:pt idx="14">
                  <c:v>Moray</c:v>
                </c:pt>
                <c:pt idx="15">
                  <c:v>North Lanarkshire</c:v>
                </c:pt>
                <c:pt idx="16">
                  <c:v>West Lothian</c:v>
                </c:pt>
                <c:pt idx="17">
                  <c:v>Dundee City</c:v>
                </c:pt>
                <c:pt idx="18">
                  <c:v>East Lothian</c:v>
                </c:pt>
                <c:pt idx="19">
                  <c:v>Renfrewshire</c:v>
                </c:pt>
                <c:pt idx="20">
                  <c:v>South Ayrshire</c:v>
                </c:pt>
                <c:pt idx="21">
                  <c:v>North Ayrshire</c:v>
                </c:pt>
                <c:pt idx="22">
                  <c:v>Midlothian</c:v>
                </c:pt>
                <c:pt idx="23">
                  <c:v>Falkirk</c:v>
                </c:pt>
                <c:pt idx="24">
                  <c:v>East Ayrshire</c:v>
                </c:pt>
                <c:pt idx="25">
                  <c:v>Eilean Siar </c:v>
                </c:pt>
                <c:pt idx="26">
                  <c:v>East Dunbartonshire</c:v>
                </c:pt>
                <c:pt idx="27">
                  <c:v>East Renfrewshire</c:v>
                </c:pt>
                <c:pt idx="28">
                  <c:v>West Dunbartonshire</c:v>
                </c:pt>
                <c:pt idx="29">
                  <c:v>Orkney Islands</c:v>
                </c:pt>
                <c:pt idx="30">
                  <c:v>Shetland Islands</c:v>
                </c:pt>
                <c:pt idx="31">
                  <c:v>Clackmannanshire</c:v>
                </c:pt>
                <c:pt idx="32">
                  <c:v>Inverclyde</c:v>
                </c:pt>
                <c:pt idx="33">
                  <c:v>Missing</c:v>
                </c:pt>
              </c:strCache>
            </c:strRef>
          </c:cat>
          <c:val>
            <c:numRef>
              <c:f>Sheet1!$B$2:$B$35</c:f>
              <c:numCache>
                <c:formatCode>0%\ \ \ \ \ \ \ \ </c:formatCode>
                <c:ptCount val="34"/>
                <c:pt idx="0">
                  <c:v>0.10627719080170001</c:v>
                </c:pt>
                <c:pt idx="1">
                  <c:v>8.5146053449350001E-2</c:v>
                </c:pt>
                <c:pt idx="2">
                  <c:v>8.1831365237210005E-2</c:v>
                </c:pt>
                <c:pt idx="3">
                  <c:v>6.3393412057180007E-2</c:v>
                </c:pt>
                <c:pt idx="4">
                  <c:v>5.386368344728E-2</c:v>
                </c:pt>
                <c:pt idx="5">
                  <c:v>4.226227470479E-2</c:v>
                </c:pt>
                <c:pt idx="6">
                  <c:v>4.1847938678269997E-2</c:v>
                </c:pt>
                <c:pt idx="7">
                  <c:v>4.081209861197E-2</c:v>
                </c:pt>
                <c:pt idx="8">
                  <c:v>3.6047234307019997E-2</c:v>
                </c:pt>
                <c:pt idx="9">
                  <c:v>2.879635384297E-2</c:v>
                </c:pt>
                <c:pt idx="10">
                  <c:v>2.8589185829710002E-2</c:v>
                </c:pt>
                <c:pt idx="11">
                  <c:v>2.7967681789930001E-2</c:v>
                </c:pt>
                <c:pt idx="12">
                  <c:v>2.5688833644090001E-2</c:v>
                </c:pt>
                <c:pt idx="13">
                  <c:v>2.4238657551269999E-2</c:v>
                </c:pt>
                <c:pt idx="14">
                  <c:v>2.36171535115E-2</c:v>
                </c:pt>
                <c:pt idx="15">
                  <c:v>2.2788481458459998E-2</c:v>
                </c:pt>
                <c:pt idx="16">
                  <c:v>2.113113735239E-2</c:v>
                </c:pt>
                <c:pt idx="17">
                  <c:v>2.0923969339129999E-2</c:v>
                </c:pt>
                <c:pt idx="18">
                  <c:v>2.071680132588E-2</c:v>
                </c:pt>
                <c:pt idx="19">
                  <c:v>1.968096125958E-2</c:v>
                </c:pt>
                <c:pt idx="20">
                  <c:v>1.968096125958E-2</c:v>
                </c:pt>
                <c:pt idx="21">
                  <c:v>1.9059457219809998E-2</c:v>
                </c:pt>
                <c:pt idx="22">
                  <c:v>1.740211311374E-2</c:v>
                </c:pt>
                <c:pt idx="23">
                  <c:v>1.5951937020920001E-2</c:v>
                </c:pt>
                <c:pt idx="24">
                  <c:v>1.491609695463E-2</c:v>
                </c:pt>
                <c:pt idx="25">
                  <c:v>1.3880256888339999E-2</c:v>
                </c:pt>
                <c:pt idx="26">
                  <c:v>1.1601408742490001E-2</c:v>
                </c:pt>
                <c:pt idx="27">
                  <c:v>1.035840066294E-2</c:v>
                </c:pt>
                <c:pt idx="28">
                  <c:v>1.015123264968E-2</c:v>
                </c:pt>
                <c:pt idx="29">
                  <c:v>9.115392583385E-3</c:v>
                </c:pt>
                <c:pt idx="30">
                  <c:v>8.9082245701259995E-3</c:v>
                </c:pt>
                <c:pt idx="31">
                  <c:v>7.0437124507980002E-3</c:v>
                </c:pt>
                <c:pt idx="32">
                  <c:v>7.0437124507980002E-3</c:v>
                </c:pt>
                <c:pt idx="33">
                  <c:v>1.9266625233060001E-2</c:v>
                </c:pt>
              </c:numCache>
            </c:numRef>
          </c:val>
          <c:extLst>
            <c:ext xmlns:c16="http://schemas.microsoft.com/office/drawing/2014/chart" uri="{C3380CC4-5D6E-409C-BE32-E72D297353CC}">
              <c16:uniqueId val="{00000000-7BC3-4F6C-9288-E643DE6F6573}"/>
            </c:ext>
          </c:extLst>
        </c:ser>
        <c:ser>
          <c:idx val="1"/>
          <c:order val="1"/>
          <c:tx>
            <c:strRef>
              <c:f>Sheet1!$C$1</c:f>
              <c:strCache>
                <c:ptCount val="1"/>
                <c:pt idx="0">
                  <c:v>Scottish Charity Register</c:v>
                </c:pt>
              </c:strCache>
            </c:strRef>
          </c:tx>
          <c:spPr>
            <a:solidFill>
              <a:schemeClr val="bg1">
                <a:lumMod val="75000"/>
              </a:schemeClr>
            </a:solidFill>
            <a:ln>
              <a:noFill/>
            </a:ln>
            <a:effectLst/>
          </c:spPr>
          <c:invertIfNegative val="0"/>
          <c:cat>
            <c:strRef>
              <c:f>Sheet1!$A$2:$A$35</c:f>
              <c:strCache>
                <c:ptCount val="34"/>
                <c:pt idx="0">
                  <c:v>City of Edinburgh</c:v>
                </c:pt>
                <c:pt idx="1">
                  <c:v>Glasgow City</c:v>
                </c:pt>
                <c:pt idx="2">
                  <c:v>Highland</c:v>
                </c:pt>
                <c:pt idx="3">
                  <c:v>Fife</c:v>
                </c:pt>
                <c:pt idx="4">
                  <c:v>Aberdeenshire</c:v>
                </c:pt>
                <c:pt idx="5">
                  <c:v>Scottish Borders</c:v>
                </c:pt>
                <c:pt idx="6">
                  <c:v>Perth &amp; Kinross</c:v>
                </c:pt>
                <c:pt idx="7">
                  <c:v>Dumfries &amp; Galloway</c:v>
                </c:pt>
                <c:pt idx="8">
                  <c:v>Argyll &amp; Bute</c:v>
                </c:pt>
                <c:pt idx="9">
                  <c:v>Outwith Scotland</c:v>
                </c:pt>
                <c:pt idx="10">
                  <c:v>South Lanarkshire</c:v>
                </c:pt>
                <c:pt idx="11">
                  <c:v>Aberdeen</c:v>
                </c:pt>
                <c:pt idx="12">
                  <c:v>Stirling</c:v>
                </c:pt>
                <c:pt idx="13">
                  <c:v>Angus</c:v>
                </c:pt>
                <c:pt idx="14">
                  <c:v>Moray</c:v>
                </c:pt>
                <c:pt idx="15">
                  <c:v>North Lanarkshire</c:v>
                </c:pt>
                <c:pt idx="16">
                  <c:v>West Lothian</c:v>
                </c:pt>
                <c:pt idx="17">
                  <c:v>Dundee City</c:v>
                </c:pt>
                <c:pt idx="18">
                  <c:v>East Lothian</c:v>
                </c:pt>
                <c:pt idx="19">
                  <c:v>Renfrewshire</c:v>
                </c:pt>
                <c:pt idx="20">
                  <c:v>South Ayrshire</c:v>
                </c:pt>
                <c:pt idx="21">
                  <c:v>North Ayrshire</c:v>
                </c:pt>
                <c:pt idx="22">
                  <c:v>Midlothian</c:v>
                </c:pt>
                <c:pt idx="23">
                  <c:v>Falkirk</c:v>
                </c:pt>
                <c:pt idx="24">
                  <c:v>East Ayrshire</c:v>
                </c:pt>
                <c:pt idx="25">
                  <c:v>Eilean Siar </c:v>
                </c:pt>
                <c:pt idx="26">
                  <c:v>East Dunbartonshire</c:v>
                </c:pt>
                <c:pt idx="27">
                  <c:v>East Renfrewshire</c:v>
                </c:pt>
                <c:pt idx="28">
                  <c:v>West Dunbartonshire</c:v>
                </c:pt>
                <c:pt idx="29">
                  <c:v>Orkney Islands</c:v>
                </c:pt>
                <c:pt idx="30">
                  <c:v>Shetland Islands</c:v>
                </c:pt>
                <c:pt idx="31">
                  <c:v>Clackmannanshire</c:v>
                </c:pt>
                <c:pt idx="32">
                  <c:v>Inverclyde</c:v>
                </c:pt>
                <c:pt idx="33">
                  <c:v>Missing</c:v>
                </c:pt>
              </c:strCache>
            </c:strRef>
          </c:cat>
          <c:val>
            <c:numRef>
              <c:f>Sheet1!$C$2:$C$35</c:f>
              <c:numCache>
                <c:formatCode>0%</c:formatCode>
                <c:ptCount val="34"/>
                <c:pt idx="0">
                  <c:v>0.11721038481601861</c:v>
                </c:pt>
                <c:pt idx="1">
                  <c:v>0.10862324946831989</c:v>
                </c:pt>
                <c:pt idx="2">
                  <c:v>7.491673688856787E-2</c:v>
                </c:pt>
                <c:pt idx="3">
                  <c:v>5.4893463344167573E-2</c:v>
                </c:pt>
                <c:pt idx="4">
                  <c:v>5.3850166526222862E-2</c:v>
                </c:pt>
                <c:pt idx="5">
                  <c:v>3.2623088961117132E-2</c:v>
                </c:pt>
                <c:pt idx="6">
                  <c:v>3.6555515428754869E-2</c:v>
                </c:pt>
                <c:pt idx="7">
                  <c:v>3.5110950603908349E-2</c:v>
                </c:pt>
                <c:pt idx="8">
                  <c:v>3.4067653785963645E-2</c:v>
                </c:pt>
                <c:pt idx="9">
                  <c:v>5.1883953292403993E-2</c:v>
                </c:pt>
                <c:pt idx="10">
                  <c:v>2.8650535692789213E-2</c:v>
                </c:pt>
                <c:pt idx="11">
                  <c:v>3.5070823803218167E-2</c:v>
                </c:pt>
                <c:pt idx="12">
                  <c:v>2.1869106376148629E-2</c:v>
                </c:pt>
                <c:pt idx="13">
                  <c:v>2.2711769190642429E-2</c:v>
                </c:pt>
                <c:pt idx="14">
                  <c:v>2.1588218771317363E-2</c:v>
                </c:pt>
                <c:pt idx="15">
                  <c:v>2.4076080414108584E-2</c:v>
                </c:pt>
                <c:pt idx="16">
                  <c:v>2.0424541551302116E-2</c:v>
                </c:pt>
                <c:pt idx="17">
                  <c:v>2.6082420448617631E-2</c:v>
                </c:pt>
                <c:pt idx="18">
                  <c:v>1.81373139119618E-2</c:v>
                </c:pt>
                <c:pt idx="19">
                  <c:v>2.0665302355443199E-2</c:v>
                </c:pt>
                <c:pt idx="20">
                  <c:v>1.6291481080213475E-2</c:v>
                </c:pt>
                <c:pt idx="21">
                  <c:v>1.6532241884354561E-2</c:v>
                </c:pt>
                <c:pt idx="22">
                  <c:v>1.7695919104369809E-2</c:v>
                </c:pt>
                <c:pt idx="23">
                  <c:v>1.4245014245014245E-2</c:v>
                </c:pt>
                <c:pt idx="24">
                  <c:v>1.444564824846515E-2</c:v>
                </c:pt>
                <c:pt idx="25">
                  <c:v>1.3923999839492798E-2</c:v>
                </c:pt>
                <c:pt idx="26">
                  <c:v>1.0432968179447054E-2</c:v>
                </c:pt>
                <c:pt idx="27">
                  <c:v>1.0834236186348862E-2</c:v>
                </c:pt>
                <c:pt idx="28">
                  <c:v>9.3896713615023476E-3</c:v>
                </c:pt>
                <c:pt idx="29">
                  <c:v>9.9915733718550625E-3</c:v>
                </c:pt>
                <c:pt idx="30">
                  <c:v>1.115525059187031E-2</c:v>
                </c:pt>
                <c:pt idx="31">
                  <c:v>7.3030777256129368E-3</c:v>
                </c:pt>
                <c:pt idx="32">
                  <c:v>8.7476425504594522E-3</c:v>
                </c:pt>
              </c:numCache>
            </c:numRef>
          </c:val>
          <c:extLst>
            <c:ext xmlns:c16="http://schemas.microsoft.com/office/drawing/2014/chart" uri="{C3380CC4-5D6E-409C-BE32-E72D297353CC}">
              <c16:uniqueId val="{00000001-7BC3-4F6C-9288-E643DE6F6573}"/>
            </c:ext>
          </c:extLst>
        </c:ser>
        <c:dLbls>
          <c:showLegendKey val="0"/>
          <c:showVal val="0"/>
          <c:showCatName val="0"/>
          <c:showSerName val="0"/>
          <c:showPercent val="0"/>
          <c:showBubbleSize val="0"/>
        </c:dLbls>
        <c:gapWidth val="150"/>
        <c:overlap val="-18"/>
        <c:axId val="498310288"/>
        <c:axId val="494146088"/>
      </c:barChart>
      <c:catAx>
        <c:axId val="49831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94146088"/>
        <c:crosses val="autoZero"/>
        <c:auto val="1"/>
        <c:lblAlgn val="ctr"/>
        <c:lblOffset val="100"/>
        <c:noMultiLvlLbl val="0"/>
      </c:catAx>
      <c:valAx>
        <c:axId val="494146088"/>
        <c:scaling>
          <c:orientation val="minMax"/>
          <c:max val="0.13"/>
          <c:min val="0"/>
        </c:scaling>
        <c:delete val="0"/>
        <c:axPos val="l"/>
        <c:numFmt formatCode="0%\ \ \ \ \ \ \ \ "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98310288"/>
        <c:crosses val="autoZero"/>
        <c:crossBetween val="between"/>
      </c:valAx>
      <c:spPr>
        <a:noFill/>
        <a:ln>
          <a:noFill/>
        </a:ln>
        <a:effectLst/>
      </c:spPr>
    </c:plotArea>
    <c:legend>
      <c:legendPos val="b"/>
      <c:layout>
        <c:manualLayout>
          <c:xMode val="edge"/>
          <c:yMode val="edge"/>
          <c:x val="0.31173281726352486"/>
          <c:y val="7.487039305673672E-2"/>
          <c:w val="0.32600718605655882"/>
          <c:h val="5.626742183423219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Respondents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Highlands &amp; Islands</c:v>
                </c:pt>
                <c:pt idx="1">
                  <c:v>South Scotland</c:v>
                </c:pt>
                <c:pt idx="2">
                  <c:v>Lothians</c:v>
                </c:pt>
                <c:pt idx="3">
                  <c:v>Mid-Scotland &amp; Fife</c:v>
                </c:pt>
                <c:pt idx="4">
                  <c:v>North East</c:v>
                </c:pt>
                <c:pt idx="5">
                  <c:v>Glasgow</c:v>
                </c:pt>
                <c:pt idx="6">
                  <c:v>Central</c:v>
                </c:pt>
                <c:pt idx="7">
                  <c:v>West Scotland</c:v>
                </c:pt>
                <c:pt idx="8">
                  <c:v>Outwith Scotland</c:v>
                </c:pt>
                <c:pt idx="9">
                  <c:v>Missing</c:v>
                </c:pt>
              </c:strCache>
            </c:strRef>
          </c:cat>
          <c:val>
            <c:numRef>
              <c:f>Sheet1!$B$2:$B$11</c:f>
              <c:numCache>
                <c:formatCode>0%\ \ \ \ \ \ \ \ </c:formatCode>
                <c:ptCount val="10"/>
                <c:pt idx="0">
                  <c:v>0.17339962709760001</c:v>
                </c:pt>
                <c:pt idx="1">
                  <c:v>0.15744769007670001</c:v>
                </c:pt>
                <c:pt idx="2">
                  <c:v>0.14481044126789999</c:v>
                </c:pt>
                <c:pt idx="3">
                  <c:v>0.13093018437949999</c:v>
                </c:pt>
                <c:pt idx="4">
                  <c:v>0.12699399212759999</c:v>
                </c:pt>
                <c:pt idx="5">
                  <c:v>8.5146053449350001E-2</c:v>
                </c:pt>
                <c:pt idx="6">
                  <c:v>7.4373316759890007E-2</c:v>
                </c:pt>
                <c:pt idx="7">
                  <c:v>5.8835715765490001E-2</c:v>
                </c:pt>
                <c:pt idx="8">
                  <c:v>2.879635384297E-2</c:v>
                </c:pt>
              </c:numCache>
            </c:numRef>
          </c:val>
          <c:extLst>
            <c:ext xmlns:c16="http://schemas.microsoft.com/office/drawing/2014/chart" uri="{C3380CC4-5D6E-409C-BE32-E72D297353CC}">
              <c16:uniqueId val="{00000000-5BD6-44D8-97BF-1B3146D959D2}"/>
            </c:ext>
          </c:extLst>
        </c:ser>
        <c:ser>
          <c:idx val="1"/>
          <c:order val="1"/>
          <c:tx>
            <c:strRef>
              <c:f>Sheet1!$C$1</c:f>
              <c:strCache>
                <c:ptCount val="1"/>
                <c:pt idx="0">
                  <c:v>Scottish Charity Register </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Highlands &amp; Islands</c:v>
                </c:pt>
                <c:pt idx="1">
                  <c:v>South Scotland</c:v>
                </c:pt>
                <c:pt idx="2">
                  <c:v>Lothians</c:v>
                </c:pt>
                <c:pt idx="3">
                  <c:v>Mid-Scotland &amp; Fife</c:v>
                </c:pt>
                <c:pt idx="4">
                  <c:v>North East</c:v>
                </c:pt>
                <c:pt idx="5">
                  <c:v>Glasgow</c:v>
                </c:pt>
                <c:pt idx="6">
                  <c:v>Central</c:v>
                </c:pt>
                <c:pt idx="7">
                  <c:v>West Scotland</c:v>
                </c:pt>
                <c:pt idx="8">
                  <c:v>Outwith Scotland</c:v>
                </c:pt>
                <c:pt idx="9">
                  <c:v>Missing</c:v>
                </c:pt>
              </c:strCache>
            </c:strRef>
          </c:cat>
          <c:val>
            <c:numRef>
              <c:f>Sheet1!$C$2:$C$11</c:f>
              <c:numCache>
                <c:formatCode>0%</c:formatCode>
                <c:ptCount val="10"/>
                <c:pt idx="0">
                  <c:v>0.16564343324906705</c:v>
                </c:pt>
                <c:pt idx="1">
                  <c:v>0.13314072469002047</c:v>
                </c:pt>
                <c:pt idx="2">
                  <c:v>0.15533084547169054</c:v>
                </c:pt>
                <c:pt idx="3">
                  <c:v>0.11331808514907106</c:v>
                </c:pt>
                <c:pt idx="4">
                  <c:v>0.13771517996870108</c:v>
                </c:pt>
                <c:pt idx="5">
                  <c:v>0.10862324946831989</c:v>
                </c:pt>
                <c:pt idx="6">
                  <c:v>7.4274708077524981E-2</c:v>
                </c:pt>
                <c:pt idx="7">
                  <c:v>6.0069820633200918E-2</c:v>
                </c:pt>
                <c:pt idx="8">
                  <c:v>5.1883953292403993E-2</c:v>
                </c:pt>
              </c:numCache>
            </c:numRef>
          </c:val>
          <c:extLst>
            <c:ext xmlns:c16="http://schemas.microsoft.com/office/drawing/2014/chart" uri="{C3380CC4-5D6E-409C-BE32-E72D297353CC}">
              <c16:uniqueId val="{00000000-A39E-4C27-8701-115E011B6A01}"/>
            </c:ext>
          </c:extLst>
        </c:ser>
        <c:dLbls>
          <c:showLegendKey val="0"/>
          <c:showVal val="0"/>
          <c:showCatName val="0"/>
          <c:showSerName val="0"/>
          <c:showPercent val="0"/>
          <c:showBubbleSize val="0"/>
        </c:dLbls>
        <c:gapWidth val="90"/>
        <c:axId val="467254104"/>
        <c:axId val="467258368"/>
      </c:barChart>
      <c:catAx>
        <c:axId val="4672541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67258368"/>
        <c:crosses val="autoZero"/>
        <c:auto val="1"/>
        <c:lblAlgn val="ctr"/>
        <c:lblOffset val="100"/>
        <c:noMultiLvlLbl val="0"/>
      </c:catAx>
      <c:valAx>
        <c:axId val="467258368"/>
        <c:scaling>
          <c:orientation val="minMax"/>
        </c:scaling>
        <c:delete val="1"/>
        <c:axPos val="t"/>
        <c:numFmt formatCode="0%\ \ \ \ \ \ \ \ " sourceLinked="1"/>
        <c:majorTickMark val="none"/>
        <c:minorTickMark val="none"/>
        <c:tickLblPos val="nextTo"/>
        <c:crossAx val="467254104"/>
        <c:crosses val="autoZero"/>
        <c:crossBetween val="between"/>
      </c:valAx>
      <c:spPr>
        <a:noFill/>
        <a:ln>
          <a:noFill/>
        </a:ln>
        <a:effectLst/>
      </c:spPr>
    </c:plotArea>
    <c:legend>
      <c:legendPos val="r"/>
      <c:layout>
        <c:manualLayout>
          <c:xMode val="edge"/>
          <c:yMode val="edge"/>
          <c:x val="0.68578703703703703"/>
          <c:y val="0.17144398148148146"/>
          <c:w val="0.25541666666666668"/>
          <c:h val="0.1279453703703703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Main sources of income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Fundraising events</c:v>
                </c:pt>
                <c:pt idx="1">
                  <c:v>Public donations and legacies</c:v>
                </c:pt>
                <c:pt idx="2">
                  <c:v>Trading</c:v>
                </c:pt>
                <c:pt idx="3">
                  <c:v>Non-government grant funding</c:v>
                </c:pt>
                <c:pt idx="4">
                  <c:v>Rental income</c:v>
                </c:pt>
                <c:pt idx="5">
                  <c:v>Local government grants</c:v>
                </c:pt>
                <c:pt idx="6">
                  <c:v>Private sector funding</c:v>
                </c:pt>
                <c:pt idx="7">
                  <c:v>Other public sector grants</c:v>
                </c:pt>
                <c:pt idx="8">
                  <c:v>Lottery funding</c:v>
                </c:pt>
                <c:pt idx="9">
                  <c:v>Investments and interest</c:v>
                </c:pt>
                <c:pt idx="10">
                  <c:v>Scottish Government grants</c:v>
                </c:pt>
                <c:pt idx="11">
                  <c:v>Local government contracts</c:v>
                </c:pt>
                <c:pt idx="12">
                  <c:v>Other public sector contracts</c:v>
                </c:pt>
                <c:pt idx="13">
                  <c:v>Scottish Government contracts</c:v>
                </c:pt>
                <c:pt idx="14">
                  <c:v>Don't know</c:v>
                </c:pt>
              </c:strCache>
            </c:strRef>
          </c:cat>
          <c:val>
            <c:numRef>
              <c:f>Sheet1!$B$2:$B$16</c:f>
              <c:numCache>
                <c:formatCode>0%\ \ \ \ \ \ \ \ </c:formatCode>
                <c:ptCount val="15"/>
                <c:pt idx="0">
                  <c:v>0.51957737725300002</c:v>
                </c:pt>
                <c:pt idx="1">
                  <c:v>0.47503625440230002</c:v>
                </c:pt>
                <c:pt idx="2">
                  <c:v>0.19100890822460001</c:v>
                </c:pt>
                <c:pt idx="3">
                  <c:v>0.18168634762790001</c:v>
                </c:pt>
                <c:pt idx="4">
                  <c:v>0.16324839444790001</c:v>
                </c:pt>
                <c:pt idx="5">
                  <c:v>0.1460534493474</c:v>
                </c:pt>
                <c:pt idx="6">
                  <c:v>0.13155168841930001</c:v>
                </c:pt>
                <c:pt idx="7">
                  <c:v>0.1042055106692</c:v>
                </c:pt>
                <c:pt idx="8">
                  <c:v>9.7161798218360004E-2</c:v>
                </c:pt>
                <c:pt idx="9">
                  <c:v>9.7161798218360004E-2</c:v>
                </c:pt>
                <c:pt idx="10">
                  <c:v>7.4166148746629995E-2</c:v>
                </c:pt>
                <c:pt idx="11">
                  <c:v>4.516262689041E-2</c:v>
                </c:pt>
                <c:pt idx="12">
                  <c:v>1.636627304744E-2</c:v>
                </c:pt>
                <c:pt idx="13">
                  <c:v>1.097990470271E-2</c:v>
                </c:pt>
                <c:pt idx="14">
                  <c:v>2.9832193909260001E-2</c:v>
                </c:pt>
              </c:numCache>
            </c:numRef>
          </c:val>
          <c:extLst>
            <c:ext xmlns:c16="http://schemas.microsoft.com/office/drawing/2014/chart" uri="{C3380CC4-5D6E-409C-BE32-E72D297353CC}">
              <c16:uniqueId val="{00000000-E57B-4976-B965-7E3B1AAF6C3F}"/>
            </c:ext>
          </c:extLst>
        </c:ser>
        <c:dLbls>
          <c:showLegendKey val="0"/>
          <c:showVal val="0"/>
          <c:showCatName val="0"/>
          <c:showSerName val="0"/>
          <c:showPercent val="0"/>
          <c:showBubbleSize val="0"/>
        </c:dLbls>
        <c:gapWidth val="70"/>
        <c:axId val="433511368"/>
        <c:axId val="433513992"/>
      </c:barChart>
      <c:catAx>
        <c:axId val="4335113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3513992"/>
        <c:crosses val="autoZero"/>
        <c:auto val="1"/>
        <c:lblAlgn val="ctr"/>
        <c:lblOffset val="100"/>
        <c:noMultiLvlLbl val="0"/>
      </c:catAx>
      <c:valAx>
        <c:axId val="433513992"/>
        <c:scaling>
          <c:orientation val="minMax"/>
        </c:scaling>
        <c:delete val="1"/>
        <c:axPos val="t"/>
        <c:numFmt formatCode="0%\ \ \ \ \ \ \ \ " sourceLinked="1"/>
        <c:majorTickMark val="none"/>
        <c:minorTickMark val="none"/>
        <c:tickLblPos val="nextTo"/>
        <c:crossAx val="4335113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Main sources of income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Contracts (NET)</c:v>
                </c:pt>
                <c:pt idx="1">
                  <c:v>Grants (NET)</c:v>
                </c:pt>
                <c:pt idx="2">
                  <c:v>Others (NET)</c:v>
                </c:pt>
                <c:pt idx="3">
                  <c:v>Don't know</c:v>
                </c:pt>
              </c:strCache>
            </c:strRef>
          </c:cat>
          <c:val>
            <c:numRef>
              <c:f>Sheet1!$B$2:$B$5</c:f>
              <c:numCache>
                <c:formatCode>0%\ \ \ \ \ \ \ \ </c:formatCode>
                <c:ptCount val="4"/>
                <c:pt idx="0">
                  <c:v>0.16386989848770001</c:v>
                </c:pt>
                <c:pt idx="1">
                  <c:v>0.344313238036</c:v>
                </c:pt>
                <c:pt idx="2">
                  <c:v>0.90677439403360005</c:v>
                </c:pt>
                <c:pt idx="3">
                  <c:v>2.9832193909260001E-2</c:v>
                </c:pt>
              </c:numCache>
            </c:numRef>
          </c:val>
          <c:extLst>
            <c:ext xmlns:c16="http://schemas.microsoft.com/office/drawing/2014/chart" uri="{C3380CC4-5D6E-409C-BE32-E72D297353CC}">
              <c16:uniqueId val="{00000000-C891-4D07-9ADF-08AB5DEE4668}"/>
            </c:ext>
          </c:extLst>
        </c:ser>
        <c:dLbls>
          <c:showLegendKey val="0"/>
          <c:showVal val="0"/>
          <c:showCatName val="0"/>
          <c:showSerName val="0"/>
          <c:showPercent val="0"/>
          <c:showBubbleSize val="0"/>
        </c:dLbls>
        <c:gapWidth val="90"/>
        <c:overlap val="-27"/>
        <c:axId val="691922672"/>
        <c:axId val="691912832"/>
      </c:barChart>
      <c:catAx>
        <c:axId val="691922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691912832"/>
        <c:crosses val="autoZero"/>
        <c:auto val="1"/>
        <c:lblAlgn val="ctr"/>
        <c:lblOffset val="100"/>
        <c:noMultiLvlLbl val="0"/>
      </c:catAx>
      <c:valAx>
        <c:axId val="691912832"/>
        <c:scaling>
          <c:orientation val="minMax"/>
        </c:scaling>
        <c:delete val="1"/>
        <c:axPos val="l"/>
        <c:numFmt formatCode="0%\ \ \ \ \ \ \ \ " sourceLinked="1"/>
        <c:majorTickMark val="none"/>
        <c:minorTickMark val="none"/>
        <c:tickLblPos val="nextTo"/>
        <c:crossAx val="6919226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Scale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lgn="ct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 local community or small number of local communities</c:v>
                </c:pt>
                <c:pt idx="1">
                  <c:v>Regionally within Scotland</c:v>
                </c:pt>
                <c:pt idx="2">
                  <c:v>Nationally, across Scotland</c:v>
                </c:pt>
                <c:pt idx="3">
                  <c:v>Nationally, across the UK</c:v>
                </c:pt>
                <c:pt idx="4">
                  <c:v>Internationally (outside the UK)</c:v>
                </c:pt>
              </c:strCache>
            </c:strRef>
          </c:cat>
          <c:val>
            <c:numRef>
              <c:f>Sheet1!$B$2:$B$6</c:f>
              <c:numCache>
                <c:formatCode>0%\ \ \ \ \ \ \ \ </c:formatCode>
                <c:ptCount val="5"/>
                <c:pt idx="0">
                  <c:v>0.67826807540919998</c:v>
                </c:pt>
                <c:pt idx="1">
                  <c:v>0.13818106484359999</c:v>
                </c:pt>
                <c:pt idx="2">
                  <c:v>8.2867205303500002E-2</c:v>
                </c:pt>
                <c:pt idx="3">
                  <c:v>6.0078723845039997E-2</c:v>
                </c:pt>
                <c:pt idx="4">
                  <c:v>4.0604930598720002E-2</c:v>
                </c:pt>
              </c:numCache>
            </c:numRef>
          </c:val>
          <c:extLst>
            <c:ext xmlns:c16="http://schemas.microsoft.com/office/drawing/2014/chart" uri="{C3380CC4-5D6E-409C-BE32-E72D297353CC}">
              <c16:uniqueId val="{00000000-C546-4616-B83F-20AA5EE83CB6}"/>
            </c:ext>
          </c:extLst>
        </c:ser>
        <c:dLbls>
          <c:showLegendKey val="0"/>
          <c:showVal val="0"/>
          <c:showCatName val="0"/>
          <c:showSerName val="0"/>
          <c:showPercent val="0"/>
          <c:showBubbleSize val="0"/>
        </c:dLbls>
        <c:gapWidth val="70"/>
        <c:overlap val="-27"/>
        <c:axId val="411441088"/>
        <c:axId val="411459456"/>
      </c:barChart>
      <c:catAx>
        <c:axId val="411441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1459456"/>
        <c:crosses val="autoZero"/>
        <c:auto val="1"/>
        <c:lblAlgn val="ctr"/>
        <c:lblOffset val="100"/>
        <c:noMultiLvlLbl val="0"/>
      </c:catAx>
      <c:valAx>
        <c:axId val="411459456"/>
        <c:scaling>
          <c:orientation val="minMax"/>
        </c:scaling>
        <c:delete val="1"/>
        <c:axPos val="l"/>
        <c:numFmt formatCode="0%\ \ \ \ \ \ \ \ " sourceLinked="1"/>
        <c:majorTickMark val="none"/>
        <c:minorTickMark val="none"/>
        <c:tickLblPos val="nextTo"/>
        <c:crossAx val="411441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47883597883598E-2"/>
          <c:y val="3.2337962962962964E-2"/>
          <c:w val="0.94496111111111125"/>
          <c:h val="0.87643958333333338"/>
        </c:manualLayout>
      </c:layout>
      <c:barChart>
        <c:barDir val="col"/>
        <c:grouping val="clustered"/>
        <c:varyColors val="0"/>
        <c:ser>
          <c:idx val="0"/>
          <c:order val="0"/>
          <c:tx>
            <c:strRef>
              <c:f>Sheet1!$B$1</c:f>
              <c:strCache>
                <c:ptCount val="1"/>
                <c:pt idx="0">
                  <c:v>Respondents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None</c:v>
                </c:pt>
                <c:pt idx="1">
                  <c:v>1-10</c:v>
                </c:pt>
                <c:pt idx="2">
                  <c:v>11-50</c:v>
                </c:pt>
                <c:pt idx="3">
                  <c:v>51 -250</c:v>
                </c:pt>
                <c:pt idx="4">
                  <c:v>251-500</c:v>
                </c:pt>
                <c:pt idx="5">
                  <c:v>500+</c:v>
                </c:pt>
                <c:pt idx="6">
                  <c:v>Don’t know</c:v>
                </c:pt>
                <c:pt idx="7">
                  <c:v>Missing</c:v>
                </c:pt>
              </c:strCache>
            </c:strRef>
          </c:cat>
          <c:val>
            <c:numRef>
              <c:f>Sheet1!$B$2:$B$9</c:f>
              <c:numCache>
                <c:formatCode>0%\ \ \ \ \ \ \ \ </c:formatCode>
                <c:ptCount val="8"/>
                <c:pt idx="0">
                  <c:v>0.54050134659210003</c:v>
                </c:pt>
                <c:pt idx="1">
                  <c:v>0.30805883571580001</c:v>
                </c:pt>
                <c:pt idx="2">
                  <c:v>6.2771908017399999E-2</c:v>
                </c:pt>
                <c:pt idx="3">
                  <c:v>1.9266625233060001E-2</c:v>
                </c:pt>
                <c:pt idx="4">
                  <c:v>3.3146882121400001E-3</c:v>
                </c:pt>
                <c:pt idx="5">
                  <c:v>3.7290242386580001E-3</c:v>
                </c:pt>
                <c:pt idx="6">
                  <c:v>4.3090946757819999E-2</c:v>
                </c:pt>
                <c:pt idx="7">
                  <c:v>1.9266625233060001E-2</c:v>
                </c:pt>
              </c:numCache>
            </c:numRef>
          </c:val>
          <c:extLst>
            <c:ext xmlns:c16="http://schemas.microsoft.com/office/drawing/2014/chart" uri="{C3380CC4-5D6E-409C-BE32-E72D297353CC}">
              <c16:uniqueId val="{00000000-9E28-4F46-A8ED-1446A482DCCE}"/>
            </c:ext>
          </c:extLst>
        </c:ser>
        <c:ser>
          <c:idx val="1"/>
          <c:order val="1"/>
          <c:tx>
            <c:strRef>
              <c:f>Sheet1!$C$1</c:f>
              <c:strCache>
                <c:ptCount val="1"/>
                <c:pt idx="0">
                  <c:v>Scottish Charity Register </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None</c:v>
                </c:pt>
                <c:pt idx="1">
                  <c:v>1-10</c:v>
                </c:pt>
                <c:pt idx="2">
                  <c:v>11-50</c:v>
                </c:pt>
                <c:pt idx="3">
                  <c:v>51 -250</c:v>
                </c:pt>
                <c:pt idx="4">
                  <c:v>251-500</c:v>
                </c:pt>
                <c:pt idx="5">
                  <c:v>500+</c:v>
                </c:pt>
                <c:pt idx="6">
                  <c:v>Don’t know</c:v>
                </c:pt>
                <c:pt idx="7">
                  <c:v>Missing</c:v>
                </c:pt>
              </c:strCache>
            </c:strRef>
          </c:cat>
          <c:val>
            <c:numRef>
              <c:f>Sheet1!$C$2:$C$9</c:f>
              <c:numCache>
                <c:formatCode>0%</c:formatCode>
                <c:ptCount val="8"/>
                <c:pt idx="0">
                  <c:v>0.62</c:v>
                </c:pt>
                <c:pt idx="1">
                  <c:v>0.21532041250351108</c:v>
                </c:pt>
                <c:pt idx="2">
                  <c:v>5.8183861000762407E-2</c:v>
                </c:pt>
                <c:pt idx="3">
                  <c:v>2.1668472372697724E-2</c:v>
                </c:pt>
                <c:pt idx="4">
                  <c:v>4.2133140724690023E-3</c:v>
                </c:pt>
                <c:pt idx="5">
                  <c:v>5.497371694554793E-3</c:v>
                </c:pt>
                <c:pt idx="6">
                  <c:v>7.1184944424381044E-2</c:v>
                </c:pt>
              </c:numCache>
            </c:numRef>
          </c:val>
          <c:extLst>
            <c:ext xmlns:c16="http://schemas.microsoft.com/office/drawing/2014/chart" uri="{C3380CC4-5D6E-409C-BE32-E72D297353CC}">
              <c16:uniqueId val="{00000003-9E28-4F46-A8ED-1446A482DCCE}"/>
            </c:ext>
          </c:extLst>
        </c:ser>
        <c:dLbls>
          <c:showLegendKey val="0"/>
          <c:showVal val="0"/>
          <c:showCatName val="0"/>
          <c:showSerName val="0"/>
          <c:showPercent val="0"/>
          <c:showBubbleSize val="0"/>
        </c:dLbls>
        <c:gapWidth val="50"/>
        <c:overlap val="-20"/>
        <c:axId val="451378848"/>
        <c:axId val="451377208"/>
      </c:barChart>
      <c:catAx>
        <c:axId val="45137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51377208"/>
        <c:crosses val="autoZero"/>
        <c:auto val="1"/>
        <c:lblAlgn val="ctr"/>
        <c:lblOffset val="100"/>
        <c:noMultiLvlLbl val="0"/>
      </c:catAx>
      <c:valAx>
        <c:axId val="451377208"/>
        <c:scaling>
          <c:orientation val="minMax"/>
        </c:scaling>
        <c:delete val="1"/>
        <c:axPos val="l"/>
        <c:numFmt formatCode="0%\ \ \ \ \ \ \ \ " sourceLinked="1"/>
        <c:majorTickMark val="none"/>
        <c:minorTickMark val="none"/>
        <c:tickLblPos val="nextTo"/>
        <c:crossAx val="451378848"/>
        <c:crosses val="autoZero"/>
        <c:crossBetween val="between"/>
      </c:valAx>
      <c:spPr>
        <a:noFill/>
        <a:ln>
          <a:noFill/>
        </a:ln>
        <a:effectLst/>
      </c:spPr>
    </c:plotArea>
    <c:legend>
      <c:legendPos val="r"/>
      <c:layout>
        <c:manualLayout>
          <c:xMode val="edge"/>
          <c:yMode val="edge"/>
          <c:x val="0.5560383597883598"/>
          <c:y val="4.2964814814814831E-2"/>
          <c:w val="0.41708333333333331"/>
          <c:h val="0.1203203703703703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Volunteers engaged (not trustees)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None</c:v>
                </c:pt>
                <c:pt idx="1">
                  <c:v>1-10</c:v>
                </c:pt>
                <c:pt idx="2">
                  <c:v>11-50</c:v>
                </c:pt>
                <c:pt idx="3">
                  <c:v>51 -250</c:v>
                </c:pt>
                <c:pt idx="4">
                  <c:v>251-500</c:v>
                </c:pt>
                <c:pt idx="5">
                  <c:v>500+</c:v>
                </c:pt>
                <c:pt idx="6">
                  <c:v>Don’t know</c:v>
                </c:pt>
              </c:strCache>
            </c:strRef>
          </c:cat>
          <c:val>
            <c:numRef>
              <c:f>Sheet1!$B$2:$B$8</c:f>
              <c:numCache>
                <c:formatCode>0%\ \ \ \ \ \ \ \ </c:formatCode>
                <c:ptCount val="7"/>
                <c:pt idx="0">
                  <c:v>0.23372549019610001</c:v>
                </c:pt>
                <c:pt idx="1">
                  <c:v>0.41647058823529998</c:v>
                </c:pt>
                <c:pt idx="2">
                  <c:v>0.26431372549019999</c:v>
                </c:pt>
                <c:pt idx="3">
                  <c:v>4.9411764705879997E-2</c:v>
                </c:pt>
                <c:pt idx="4">
                  <c:v>1.0980392156859999E-2</c:v>
                </c:pt>
                <c:pt idx="5">
                  <c:v>7.8431372549020006E-3</c:v>
                </c:pt>
                <c:pt idx="6">
                  <c:v>1.725490196078E-2</c:v>
                </c:pt>
              </c:numCache>
            </c:numRef>
          </c:val>
          <c:extLst>
            <c:ext xmlns:c16="http://schemas.microsoft.com/office/drawing/2014/chart" uri="{C3380CC4-5D6E-409C-BE32-E72D297353CC}">
              <c16:uniqueId val="{00000000-7E0F-4890-BBAE-5174ACA8E9BD}"/>
            </c:ext>
          </c:extLst>
        </c:ser>
        <c:dLbls>
          <c:showLegendKey val="0"/>
          <c:showVal val="0"/>
          <c:showCatName val="0"/>
          <c:showSerName val="0"/>
          <c:showPercent val="0"/>
          <c:showBubbleSize val="0"/>
        </c:dLbls>
        <c:gapWidth val="70"/>
        <c:overlap val="-27"/>
        <c:axId val="308254088"/>
        <c:axId val="308253760"/>
      </c:barChart>
      <c:catAx>
        <c:axId val="308254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08253760"/>
        <c:crosses val="autoZero"/>
        <c:auto val="1"/>
        <c:lblAlgn val="ctr"/>
        <c:lblOffset val="100"/>
        <c:noMultiLvlLbl val="0"/>
      </c:catAx>
      <c:valAx>
        <c:axId val="308253760"/>
        <c:scaling>
          <c:orientation val="minMax"/>
        </c:scaling>
        <c:delete val="1"/>
        <c:axPos val="l"/>
        <c:numFmt formatCode="0%\ \ \ \ \ \ \ \ " sourceLinked="1"/>
        <c:majorTickMark val="none"/>
        <c:minorTickMark val="none"/>
        <c:tickLblPos val="nextTo"/>
        <c:crossAx val="308254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144916362587388"/>
          <c:y val="2.9398148148148149E-2"/>
          <c:w val="0.49855083637412612"/>
          <c:h val="0.93532407407407403"/>
        </c:manualLayout>
      </c:layout>
      <c:barChart>
        <c:barDir val="bar"/>
        <c:grouping val="clustered"/>
        <c:varyColors val="0"/>
        <c:ser>
          <c:idx val="0"/>
          <c:order val="0"/>
          <c:tx>
            <c:strRef>
              <c:f>Sheet1!$B$1</c:f>
              <c:strCache>
                <c:ptCount val="1"/>
                <c:pt idx="0">
                  <c:v>Sector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Religion and belief</c:v>
                </c:pt>
                <c:pt idx="1">
                  <c:v>Culture and arts</c:v>
                </c:pt>
                <c:pt idx="2">
                  <c:v>Other (Please say)</c:v>
                </c:pt>
                <c:pt idx="3">
                  <c:v>Sports and recreation</c:v>
                </c:pt>
                <c:pt idx="4">
                  <c:v>Education and research</c:v>
                </c:pt>
                <c:pt idx="5">
                  <c:v>Health</c:v>
                </c:pt>
                <c:pt idx="6">
                  <c:v>Community development (including employability and training)</c:v>
                </c:pt>
                <c:pt idx="7">
                  <c:v>Social care – older people</c:v>
                </c:pt>
                <c:pt idx="8">
                  <c:v>Mental health</c:v>
                </c:pt>
                <c:pt idx="9">
                  <c:v>Social care - Children and families</c:v>
                </c:pt>
                <c:pt idx="10">
                  <c:v>Social care - People with disabilities</c:v>
                </c:pt>
                <c:pt idx="11">
                  <c:v>Social care - Young people</c:v>
                </c:pt>
                <c:pt idx="12">
                  <c:v>Environment and animals</c:v>
                </c:pt>
                <c:pt idx="13">
                  <c:v>Grant giving, philanthropy and funding</c:v>
                </c:pt>
                <c:pt idx="14">
                  <c:v>Housing</c:v>
                </c:pt>
                <c:pt idx="15">
                  <c:v>Advocacy, minorities, rights and law</c:v>
                </c:pt>
                <c:pt idx="16">
                  <c:v>Umbrella body</c:v>
                </c:pt>
              </c:strCache>
            </c:strRef>
          </c:cat>
          <c:val>
            <c:numRef>
              <c:f>Sheet1!$B$2:$B$18</c:f>
              <c:numCache>
                <c:formatCode>0%\ \ \ \ \ \ \ \ </c:formatCode>
                <c:ptCount val="17"/>
                <c:pt idx="0">
                  <c:v>0.2057178371659</c:v>
                </c:pt>
                <c:pt idx="1">
                  <c:v>0.2044748290864</c:v>
                </c:pt>
                <c:pt idx="2">
                  <c:v>0.18272218769420001</c:v>
                </c:pt>
                <c:pt idx="3">
                  <c:v>0.1748498031904</c:v>
                </c:pt>
                <c:pt idx="4">
                  <c:v>0.17153511497820001</c:v>
                </c:pt>
                <c:pt idx="5">
                  <c:v>0.1414957530557</c:v>
                </c:pt>
                <c:pt idx="6">
                  <c:v>0.123264967889</c:v>
                </c:pt>
                <c:pt idx="7">
                  <c:v>0.1164284234514</c:v>
                </c:pt>
                <c:pt idx="8">
                  <c:v>0.1124922311995</c:v>
                </c:pt>
                <c:pt idx="9">
                  <c:v>0.112077895173</c:v>
                </c:pt>
                <c:pt idx="10">
                  <c:v>0.100062150404</c:v>
                </c:pt>
                <c:pt idx="11">
                  <c:v>9.7368966231609996E-2</c:v>
                </c:pt>
                <c:pt idx="12">
                  <c:v>7.6444996892479994E-2</c:v>
                </c:pt>
                <c:pt idx="13">
                  <c:v>5.0134659208620001E-2</c:v>
                </c:pt>
                <c:pt idx="14">
                  <c:v>2.444582556453E-2</c:v>
                </c:pt>
                <c:pt idx="15">
                  <c:v>2.3409985498239999E-2</c:v>
                </c:pt>
                <c:pt idx="16">
                  <c:v>1.678060907396E-2</c:v>
                </c:pt>
              </c:numCache>
            </c:numRef>
          </c:val>
          <c:extLst>
            <c:ext xmlns:c16="http://schemas.microsoft.com/office/drawing/2014/chart" uri="{C3380CC4-5D6E-409C-BE32-E72D297353CC}">
              <c16:uniqueId val="{00000000-D42E-43D0-9671-C44404033E87}"/>
            </c:ext>
          </c:extLst>
        </c:ser>
        <c:dLbls>
          <c:showLegendKey val="0"/>
          <c:showVal val="0"/>
          <c:showCatName val="0"/>
          <c:showSerName val="0"/>
          <c:showPercent val="0"/>
          <c:showBubbleSize val="0"/>
        </c:dLbls>
        <c:gapWidth val="70"/>
        <c:axId val="453569416"/>
        <c:axId val="453568432"/>
      </c:barChart>
      <c:catAx>
        <c:axId val="45356941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53568432"/>
        <c:crosses val="autoZero"/>
        <c:auto val="1"/>
        <c:lblAlgn val="ctr"/>
        <c:lblOffset val="100"/>
        <c:noMultiLvlLbl val="0"/>
      </c:catAx>
      <c:valAx>
        <c:axId val="453568432"/>
        <c:scaling>
          <c:orientation val="minMax"/>
        </c:scaling>
        <c:delete val="1"/>
        <c:axPos val="t"/>
        <c:numFmt formatCode="0%\ \ \ \ \ \ \ \ " sourceLinked="1"/>
        <c:majorTickMark val="none"/>
        <c:minorTickMark val="none"/>
        <c:tickLblPos val="nextTo"/>
        <c:crossAx val="453569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Sector (summary)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Housing and Community (NET)</c:v>
                </c:pt>
                <c:pt idx="1">
                  <c:v>Social care (NET)</c:v>
                </c:pt>
                <c:pt idx="2">
                  <c:v>Leisure and Culture (NET)</c:v>
                </c:pt>
                <c:pt idx="3">
                  <c:v>Health (NET)</c:v>
                </c:pt>
                <c:pt idx="4">
                  <c:v>Others (NET)</c:v>
                </c:pt>
              </c:strCache>
            </c:strRef>
          </c:cat>
          <c:val>
            <c:numRef>
              <c:f>Sheet1!$B$2:$B$6</c:f>
              <c:numCache>
                <c:formatCode>0%\ \ \ \ \ \ \ \ </c:formatCode>
                <c:ptCount val="5"/>
                <c:pt idx="0">
                  <c:v>0.13921690490989999</c:v>
                </c:pt>
                <c:pt idx="1">
                  <c:v>0.2380360472343</c:v>
                </c:pt>
                <c:pt idx="2">
                  <c:v>0.33001864512119999</c:v>
                </c:pt>
                <c:pt idx="3">
                  <c:v>0.19287342034390001</c:v>
                </c:pt>
                <c:pt idx="4">
                  <c:v>0.46219183758030002</c:v>
                </c:pt>
              </c:numCache>
            </c:numRef>
          </c:val>
          <c:extLst>
            <c:ext xmlns:c16="http://schemas.microsoft.com/office/drawing/2014/chart" uri="{C3380CC4-5D6E-409C-BE32-E72D297353CC}">
              <c16:uniqueId val="{00000000-6622-47AA-BBB5-805FBD5A3198}"/>
            </c:ext>
          </c:extLst>
        </c:ser>
        <c:dLbls>
          <c:showLegendKey val="0"/>
          <c:showVal val="0"/>
          <c:showCatName val="0"/>
          <c:showSerName val="0"/>
          <c:showPercent val="0"/>
          <c:showBubbleSize val="0"/>
        </c:dLbls>
        <c:gapWidth val="70"/>
        <c:overlap val="-27"/>
        <c:axId val="445699104"/>
        <c:axId val="445701072"/>
      </c:barChart>
      <c:catAx>
        <c:axId val="44569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5701072"/>
        <c:crosses val="autoZero"/>
        <c:auto val="1"/>
        <c:lblAlgn val="ctr"/>
        <c:lblOffset val="100"/>
        <c:noMultiLvlLbl val="0"/>
      </c:catAx>
      <c:valAx>
        <c:axId val="445701072"/>
        <c:scaling>
          <c:orientation val="minMax"/>
        </c:scaling>
        <c:delete val="1"/>
        <c:axPos val="l"/>
        <c:numFmt formatCode="0%\ \ \ \ \ \ \ \ " sourceLinked="1"/>
        <c:majorTickMark val="none"/>
        <c:minorTickMark val="none"/>
        <c:tickLblPos val="nextTo"/>
        <c:crossAx val="4456991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Sheet1!$F$1</c:f>
              <c:strCache>
                <c:ptCount val="1"/>
                <c:pt idx="0">
                  <c:v>Not affected</c:v>
                </c:pt>
              </c:strCache>
            </c:strRef>
          </c:tx>
          <c:spPr>
            <a:solidFill>
              <a:schemeClr val="bg1">
                <a:lumMod val="75000"/>
              </a:schemeClr>
            </a:solidFill>
            <a:ln>
              <a:noFill/>
            </a:ln>
            <a:effectLst/>
          </c:spPr>
          <c:invertIfNegative val="0"/>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Sheet1!$F$2:$F$19</c:f>
              <c:numCache>
                <c:formatCode>0%\ \ \ \ \ \ \ \ </c:formatCode>
                <c:ptCount val="18"/>
                <c:pt idx="0">
                  <c:v>0.21524756577580001</c:v>
                </c:pt>
                <c:pt idx="1">
                  <c:v>0.57965610109800003</c:v>
                </c:pt>
                <c:pt idx="2">
                  <c:v>0.48518748705199999</c:v>
                </c:pt>
                <c:pt idx="3">
                  <c:v>0.60907395898070005</c:v>
                </c:pt>
                <c:pt idx="4">
                  <c:v>0.58462813341620001</c:v>
                </c:pt>
                <c:pt idx="5">
                  <c:v>0.62792624818730003</c:v>
                </c:pt>
                <c:pt idx="6">
                  <c:v>0.66521649057389998</c:v>
                </c:pt>
                <c:pt idx="7">
                  <c:v>0.64470685726120003</c:v>
                </c:pt>
                <c:pt idx="8">
                  <c:v>0.69504868448309998</c:v>
                </c:pt>
                <c:pt idx="9">
                  <c:v>0.70147089289410003</c:v>
                </c:pt>
                <c:pt idx="10">
                  <c:v>0.65796561010980004</c:v>
                </c:pt>
                <c:pt idx="11">
                  <c:v>0.8651336233686</c:v>
                </c:pt>
                <c:pt idx="12">
                  <c:v>0.81520613217320004</c:v>
                </c:pt>
                <c:pt idx="13">
                  <c:v>0.89289413714520005</c:v>
                </c:pt>
                <c:pt idx="14">
                  <c:v>0.87424901595189997</c:v>
                </c:pt>
                <c:pt idx="15">
                  <c:v>0.88357157654859997</c:v>
                </c:pt>
                <c:pt idx="16">
                  <c:v>0.93184172363789997</c:v>
                </c:pt>
                <c:pt idx="17">
                  <c:v>0.97762585456810003</c:v>
                </c:pt>
              </c:numCache>
            </c:numRef>
          </c:val>
          <c:extLst>
            <c:ext xmlns:c16="http://schemas.microsoft.com/office/drawing/2014/chart" uri="{C3380CC4-5D6E-409C-BE32-E72D297353CC}">
              <c16:uniqueId val="{00000000-EE5D-413B-B3A2-DD32C2F32204}"/>
            </c:ext>
          </c:extLst>
        </c:ser>
        <c:ser>
          <c:idx val="1"/>
          <c:order val="1"/>
          <c:tx>
            <c:strRef>
              <c:f>Sheet1!$E$1</c:f>
              <c:strCache>
                <c:ptCount val="1"/>
                <c:pt idx="0">
                  <c:v>Very slightly affected</c:v>
                </c:pt>
              </c:strCache>
            </c:strRef>
          </c:tx>
          <c:spPr>
            <a:solidFill>
              <a:schemeClr val="accent4"/>
            </a:solidFill>
            <a:ln>
              <a:noFill/>
            </a:ln>
            <a:effectLst/>
          </c:spPr>
          <c:invertIfNegative val="0"/>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Sheet1!$E$2:$E$19</c:f>
              <c:numCache>
                <c:formatCode>0%\ \ \ \ \ \ \ \ </c:formatCode>
                <c:ptCount val="18"/>
                <c:pt idx="0">
                  <c:v>2.6310337683859999E-2</c:v>
                </c:pt>
                <c:pt idx="1">
                  <c:v>1.118707271597E-2</c:v>
                </c:pt>
                <c:pt idx="2">
                  <c:v>3.2525378081620003E-2</c:v>
                </c:pt>
                <c:pt idx="3">
                  <c:v>1.325875284856E-2</c:v>
                </c:pt>
                <c:pt idx="4">
                  <c:v>2.7553345763409998E-2</c:v>
                </c:pt>
                <c:pt idx="5">
                  <c:v>2.1752641392170001E-2</c:v>
                </c:pt>
                <c:pt idx="6">
                  <c:v>8.701056556868E-3</c:v>
                </c:pt>
                <c:pt idx="7">
                  <c:v>4.0397762585459997E-2</c:v>
                </c:pt>
                <c:pt idx="8">
                  <c:v>1.263724880878E-2</c:v>
                </c:pt>
                <c:pt idx="9">
                  <c:v>2.154547337891E-2</c:v>
                </c:pt>
                <c:pt idx="10">
                  <c:v>3.646157033354E-2</c:v>
                </c:pt>
                <c:pt idx="11">
                  <c:v>7.2508804640559997E-3</c:v>
                </c:pt>
                <c:pt idx="12">
                  <c:v>2.0923969339129999E-2</c:v>
                </c:pt>
                <c:pt idx="13">
                  <c:v>1.015123264968E-2</c:v>
                </c:pt>
                <c:pt idx="14">
                  <c:v>1.05655686762E-2</c:v>
                </c:pt>
                <c:pt idx="15">
                  <c:v>1.346592086182E-2</c:v>
                </c:pt>
                <c:pt idx="16">
                  <c:v>6.8365444375389998E-3</c:v>
                </c:pt>
                <c:pt idx="17">
                  <c:v>2.0716801325879998E-3</c:v>
                </c:pt>
              </c:numCache>
            </c:numRef>
          </c:val>
          <c:extLst>
            <c:ext xmlns:c16="http://schemas.microsoft.com/office/drawing/2014/chart" uri="{C3380CC4-5D6E-409C-BE32-E72D297353CC}">
              <c16:uniqueId val="{00000001-EE5D-413B-B3A2-DD32C2F32204}"/>
            </c:ext>
          </c:extLst>
        </c:ser>
        <c:ser>
          <c:idx val="2"/>
          <c:order val="2"/>
          <c:tx>
            <c:strRef>
              <c:f>Sheet1!$D$1</c:f>
              <c:strCache>
                <c:ptCount val="1"/>
                <c:pt idx="0">
                  <c:v>Moderately affected</c:v>
                </c:pt>
              </c:strCache>
            </c:strRef>
          </c:tx>
          <c:spPr>
            <a:solidFill>
              <a:schemeClr val="accent2"/>
            </a:solidFill>
            <a:ln>
              <a:noFill/>
            </a:ln>
            <a:effectLst/>
          </c:spPr>
          <c:invertIfNegative val="0"/>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Sheet1!$D$2:$D$19</c:f>
              <c:numCache>
                <c:formatCode>0%\ \ \ \ \ \ \ \ </c:formatCode>
                <c:ptCount val="18"/>
                <c:pt idx="0">
                  <c:v>0.1209861197431</c:v>
                </c:pt>
                <c:pt idx="1">
                  <c:v>6.2771908017399999E-2</c:v>
                </c:pt>
                <c:pt idx="2">
                  <c:v>0.1414957530557</c:v>
                </c:pt>
                <c:pt idx="3">
                  <c:v>4.0190594572199999E-2</c:v>
                </c:pt>
                <c:pt idx="4">
                  <c:v>9.2604101926660007E-2</c:v>
                </c:pt>
                <c:pt idx="5">
                  <c:v>6.8365444375389994E-2</c:v>
                </c:pt>
                <c:pt idx="6">
                  <c:v>9.7576134244869994E-2</c:v>
                </c:pt>
                <c:pt idx="7">
                  <c:v>9.2189765900150003E-2</c:v>
                </c:pt>
                <c:pt idx="8">
                  <c:v>8.1831365237210005E-2</c:v>
                </c:pt>
                <c:pt idx="9">
                  <c:v>8.4317381396309996E-2</c:v>
                </c:pt>
                <c:pt idx="10">
                  <c:v>0.1195359436503</c:v>
                </c:pt>
                <c:pt idx="11">
                  <c:v>2.9003521856230001E-2</c:v>
                </c:pt>
                <c:pt idx="12">
                  <c:v>7.4580484773150005E-2</c:v>
                </c:pt>
                <c:pt idx="13">
                  <c:v>2.071680132588E-2</c:v>
                </c:pt>
                <c:pt idx="14">
                  <c:v>4.4541122850629999E-2</c:v>
                </c:pt>
                <c:pt idx="15">
                  <c:v>4.1847938678269997E-2</c:v>
                </c:pt>
                <c:pt idx="16">
                  <c:v>1.9059457219809998E-2</c:v>
                </c:pt>
                <c:pt idx="17">
                  <c:v>6.6293764242800002E-3</c:v>
                </c:pt>
              </c:numCache>
            </c:numRef>
          </c:val>
          <c:extLst>
            <c:ext xmlns:c16="http://schemas.microsoft.com/office/drawing/2014/chart" uri="{C3380CC4-5D6E-409C-BE32-E72D297353CC}">
              <c16:uniqueId val="{00000002-EE5D-413B-B3A2-DD32C2F32204}"/>
            </c:ext>
          </c:extLst>
        </c:ser>
        <c:ser>
          <c:idx val="3"/>
          <c:order val="3"/>
          <c:tx>
            <c:strRef>
              <c:f>Sheet1!$C$1</c:f>
              <c:strCache>
                <c:ptCount val="1"/>
                <c:pt idx="0">
                  <c:v> Very much affected</c:v>
                </c:pt>
              </c:strCache>
            </c:strRef>
          </c:tx>
          <c:spPr>
            <a:solidFill>
              <a:schemeClr val="accent5"/>
            </a:solidFill>
            <a:ln>
              <a:noFill/>
            </a:ln>
            <a:effectLst/>
          </c:spPr>
          <c:invertIfNegative val="0"/>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Sheet1!$C$2:$C$19</c:f>
              <c:numCache>
                <c:formatCode>0%\ \ \ \ \ \ \ \ </c:formatCode>
                <c:ptCount val="18"/>
                <c:pt idx="0">
                  <c:v>0.26911124922309998</c:v>
                </c:pt>
                <c:pt idx="1">
                  <c:v>0.1617982183551</c:v>
                </c:pt>
                <c:pt idx="2">
                  <c:v>0.1860368759064</c:v>
                </c:pt>
                <c:pt idx="3">
                  <c:v>0.124093639942</c:v>
                </c:pt>
                <c:pt idx="4">
                  <c:v>0.13175885643259999</c:v>
                </c:pt>
                <c:pt idx="5">
                  <c:v>0.13528071265800001</c:v>
                </c:pt>
                <c:pt idx="6">
                  <c:v>0.12906567226019999</c:v>
                </c:pt>
                <c:pt idx="7">
                  <c:v>0.1075201988813</c:v>
                </c:pt>
                <c:pt idx="8">
                  <c:v>0.1228506318624</c:v>
                </c:pt>
                <c:pt idx="9">
                  <c:v>0.1195359436503</c:v>
                </c:pt>
                <c:pt idx="10">
                  <c:v>0.12305779987569999</c:v>
                </c:pt>
                <c:pt idx="11">
                  <c:v>4.8270147089289998E-2</c:v>
                </c:pt>
                <c:pt idx="12">
                  <c:v>6.3600580070440005E-2</c:v>
                </c:pt>
                <c:pt idx="13">
                  <c:v>4.226227470479E-2</c:v>
                </c:pt>
                <c:pt idx="14">
                  <c:v>4.4955458877150002E-2</c:v>
                </c:pt>
                <c:pt idx="15">
                  <c:v>4.3090946757819999E-2</c:v>
                </c:pt>
                <c:pt idx="16">
                  <c:v>2.36171535115E-2</c:v>
                </c:pt>
                <c:pt idx="17">
                  <c:v>9.7368966231610003E-3</c:v>
                </c:pt>
              </c:numCache>
            </c:numRef>
          </c:val>
          <c:extLst>
            <c:ext xmlns:c16="http://schemas.microsoft.com/office/drawing/2014/chart" uri="{C3380CC4-5D6E-409C-BE32-E72D297353CC}">
              <c16:uniqueId val="{00000003-EE5D-413B-B3A2-DD32C2F32204}"/>
            </c:ext>
          </c:extLst>
        </c:ser>
        <c:ser>
          <c:idx val="4"/>
          <c:order val="4"/>
          <c:tx>
            <c:strRef>
              <c:f>Sheet1!$B$1</c:f>
              <c:strCache>
                <c:ptCount val="1"/>
                <c:pt idx="0">
                  <c:v> Severely affected</c:v>
                </c:pt>
              </c:strCache>
            </c:strRef>
          </c:tx>
          <c:spPr>
            <a:solidFill>
              <a:schemeClr val="accent6"/>
            </a:solidFill>
            <a:ln>
              <a:noFill/>
            </a:ln>
            <a:effectLst/>
          </c:spPr>
          <c:invertIfNegative val="0"/>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Sheet1!$B$2:$B$19</c:f>
              <c:numCache>
                <c:formatCode>0%\ \ \ \ \ \ \ \ </c:formatCode>
                <c:ptCount val="18"/>
                <c:pt idx="0">
                  <c:v>0.36834472757409997</c:v>
                </c:pt>
                <c:pt idx="1">
                  <c:v>0.18458669981350001</c:v>
                </c:pt>
                <c:pt idx="2">
                  <c:v>0.15475450590430001</c:v>
                </c:pt>
                <c:pt idx="3">
                  <c:v>0.21338305365650001</c:v>
                </c:pt>
                <c:pt idx="4">
                  <c:v>0.16345556246119999</c:v>
                </c:pt>
                <c:pt idx="5">
                  <c:v>0.14667495338719999</c:v>
                </c:pt>
                <c:pt idx="6">
                  <c:v>9.9440646364199997E-2</c:v>
                </c:pt>
                <c:pt idx="7">
                  <c:v>0.1151854153719</c:v>
                </c:pt>
                <c:pt idx="8">
                  <c:v>8.7632069608450006E-2</c:v>
                </c:pt>
                <c:pt idx="9">
                  <c:v>7.3130308680339998E-2</c:v>
                </c:pt>
                <c:pt idx="10">
                  <c:v>6.2979076030659997E-2</c:v>
                </c:pt>
                <c:pt idx="11">
                  <c:v>5.0341827221879999E-2</c:v>
                </c:pt>
                <c:pt idx="12">
                  <c:v>2.5688833644090001E-2</c:v>
                </c:pt>
                <c:pt idx="13">
                  <c:v>3.3975554174440002E-2</c:v>
                </c:pt>
                <c:pt idx="14">
                  <c:v>2.5688833644090001E-2</c:v>
                </c:pt>
                <c:pt idx="15">
                  <c:v>1.8023617153509999E-2</c:v>
                </c:pt>
                <c:pt idx="16">
                  <c:v>1.8645121193289999E-2</c:v>
                </c:pt>
                <c:pt idx="17">
                  <c:v>3.936192251916E-3</c:v>
                </c:pt>
              </c:numCache>
            </c:numRef>
          </c:val>
          <c:extLst>
            <c:ext xmlns:c16="http://schemas.microsoft.com/office/drawing/2014/chart" uri="{C3380CC4-5D6E-409C-BE32-E72D297353CC}">
              <c16:uniqueId val="{00000004-EE5D-413B-B3A2-DD32C2F32204}"/>
            </c:ext>
          </c:extLst>
        </c:ser>
        <c:dLbls>
          <c:showLegendKey val="0"/>
          <c:showVal val="0"/>
          <c:showCatName val="0"/>
          <c:showSerName val="0"/>
          <c:showPercent val="0"/>
          <c:showBubbleSize val="0"/>
        </c:dLbls>
        <c:gapWidth val="70"/>
        <c:overlap val="100"/>
        <c:axId val="467469712"/>
        <c:axId val="467464464"/>
      </c:barChart>
      <c:catAx>
        <c:axId val="46746971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67464464"/>
        <c:crosses val="max"/>
        <c:auto val="1"/>
        <c:lblAlgn val="ctr"/>
        <c:lblOffset val="100"/>
        <c:noMultiLvlLbl val="0"/>
      </c:catAx>
      <c:valAx>
        <c:axId val="467464464"/>
        <c:scaling>
          <c:orientation val="maxMin"/>
        </c:scaling>
        <c:delete val="1"/>
        <c:axPos val="t"/>
        <c:numFmt formatCode="0%" sourceLinked="1"/>
        <c:majorTickMark val="out"/>
        <c:minorTickMark val="none"/>
        <c:tickLblPos val="nextTo"/>
        <c:crossAx val="467469712"/>
        <c:crossesAt val="1"/>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sz="1200">
          <a:latin typeface="Segoe UI" panose="020B0502040204020203" pitchFamily="34" charset="0"/>
          <a:cs typeface="Segoe UI" panose="020B0502040204020203"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Very much or severely affected (NET)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Planned work / events postponed or cancelled</c:v>
                </c:pt>
                <c:pt idx="1">
                  <c:v>Disruption of support or services to beneficiaries</c:v>
                </c:pt>
                <c:pt idx="2">
                  <c:v>Lost income from fundraising</c:v>
                </c:pt>
                <c:pt idx="3">
                  <c:v>All charity operations suspended</c:v>
                </c:pt>
                <c:pt idx="4">
                  <c:v>Lost income from other sources</c:v>
                </c:pt>
                <c:pt idx="5">
                  <c:v>Volunteers are unable to work</c:v>
                </c:pt>
                <c:pt idx="6">
                  <c:v>Long-term risk to charity reserves</c:v>
                </c:pt>
                <c:pt idx="7">
                  <c:v>Unable to hold an AGM</c:v>
                </c:pt>
                <c:pt idx="8">
                  <c:v>Short-term risk (within next 6 months) to charity reserves</c:v>
                </c:pt>
                <c:pt idx="9">
                  <c:v>Working at a reduced capacity</c:v>
                </c:pt>
                <c:pt idx="10">
                  <c:v>Charity trustees struggling to meet or discuss matters</c:v>
                </c:pt>
                <c:pt idx="11">
                  <c:v>Do not have the capacity to make use of the available volunteers</c:v>
                </c:pt>
                <c:pt idx="12">
                  <c:v>Increased need for mental health and wellbeing support for staff, volunteers, beneficiaries or charity trustees</c:v>
                </c:pt>
                <c:pt idx="13">
                  <c:v>In some other way</c:v>
                </c:pt>
                <c:pt idx="14">
                  <c:v>Staffing issues</c:v>
                </c:pt>
                <c:pt idx="15">
                  <c:v>Increased demand for services</c:v>
                </c:pt>
                <c:pt idx="16">
                  <c:v>Unable to influence key decision makers</c:v>
                </c:pt>
                <c:pt idx="17">
                  <c:v>Unable to access the right information and guidance for my charity</c:v>
                </c:pt>
              </c:strCache>
            </c:strRef>
          </c:cat>
          <c:val>
            <c:numRef>
              <c:f>Sheet1!$B$2:$B$19</c:f>
              <c:numCache>
                <c:formatCode>0%\ \ \ \ \ \ \ \ </c:formatCode>
                <c:ptCount val="18"/>
                <c:pt idx="0">
                  <c:v>0.63745597679720001</c:v>
                </c:pt>
                <c:pt idx="1">
                  <c:v>0.34638491816860001</c:v>
                </c:pt>
                <c:pt idx="2">
                  <c:v>0.34079138181059998</c:v>
                </c:pt>
                <c:pt idx="3">
                  <c:v>0.33747669359850002</c:v>
                </c:pt>
                <c:pt idx="4">
                  <c:v>0.29521441889369998</c:v>
                </c:pt>
                <c:pt idx="5">
                  <c:v>0.2819556660452</c:v>
                </c:pt>
                <c:pt idx="6">
                  <c:v>0.22850631862439999</c:v>
                </c:pt>
                <c:pt idx="7">
                  <c:v>0.22270561425320001</c:v>
                </c:pt>
                <c:pt idx="8">
                  <c:v>0.21048270147090001</c:v>
                </c:pt>
                <c:pt idx="9">
                  <c:v>0.1926662523306</c:v>
                </c:pt>
                <c:pt idx="10">
                  <c:v>0.1860368759064</c:v>
                </c:pt>
                <c:pt idx="11">
                  <c:v>9.8611974311169998E-2</c:v>
                </c:pt>
                <c:pt idx="12">
                  <c:v>8.9289413714519997E-2</c:v>
                </c:pt>
                <c:pt idx="13">
                  <c:v>7.6237828879219996E-2</c:v>
                </c:pt>
                <c:pt idx="14">
                  <c:v>7.0644292521230001E-2</c:v>
                </c:pt>
                <c:pt idx="15">
                  <c:v>6.1114563911330001E-2</c:v>
                </c:pt>
                <c:pt idx="16">
                  <c:v>4.226227470479E-2</c:v>
                </c:pt>
                <c:pt idx="17">
                  <c:v>1.367308887508E-2</c:v>
                </c:pt>
              </c:numCache>
            </c:numRef>
          </c:val>
          <c:extLst>
            <c:ext xmlns:c16="http://schemas.microsoft.com/office/drawing/2014/chart" uri="{C3380CC4-5D6E-409C-BE32-E72D297353CC}">
              <c16:uniqueId val="{00000000-BA7D-4534-ACF3-B29FF0E7D8EE}"/>
            </c:ext>
          </c:extLst>
        </c:ser>
        <c:dLbls>
          <c:showLegendKey val="0"/>
          <c:showVal val="0"/>
          <c:showCatName val="0"/>
          <c:showSerName val="0"/>
          <c:showPercent val="0"/>
          <c:showBubbleSize val="0"/>
        </c:dLbls>
        <c:gapWidth val="70"/>
        <c:axId val="471996328"/>
        <c:axId val="471993048"/>
      </c:barChart>
      <c:catAx>
        <c:axId val="4719963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993048"/>
        <c:crosses val="autoZero"/>
        <c:auto val="1"/>
        <c:lblAlgn val="ctr"/>
        <c:lblOffset val="100"/>
        <c:noMultiLvlLbl val="0"/>
      </c:catAx>
      <c:valAx>
        <c:axId val="471993048"/>
        <c:scaling>
          <c:orientation val="minMax"/>
        </c:scaling>
        <c:delete val="1"/>
        <c:axPos val="t"/>
        <c:numFmt formatCode="0%\ \ \ \ \ \ \ \ " sourceLinked="1"/>
        <c:majorTickMark val="none"/>
        <c:minorTickMark val="none"/>
        <c:tickLblPos val="nextTo"/>
        <c:crossAx val="4719963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001490284791891"/>
          <c:y val="3.2105067452815661E-2"/>
          <c:w val="0.50313976164802054"/>
          <c:h val="0.93578986509436868"/>
        </c:manualLayout>
      </c:layout>
      <c:barChart>
        <c:barDir val="bar"/>
        <c:grouping val="clustered"/>
        <c:varyColors val="0"/>
        <c:ser>
          <c:idx val="0"/>
          <c:order val="0"/>
          <c:tx>
            <c:strRef>
              <c:f>Sheet1!$B$1</c:f>
              <c:strCache>
                <c:ptCount val="1"/>
                <c:pt idx="0">
                  <c:v>Q2. In what ways, if any, has your charity responded to COVID-19 and the lockdown measures? by BANNER2</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Provided support remotely over the phone or using digital tools</c:v>
                </c:pt>
                <c:pt idx="1">
                  <c:v>Stopped operating</c:v>
                </c:pt>
                <c:pt idx="2">
                  <c:v>Reduced or ceased use of volunteers</c:v>
                </c:pt>
                <c:pt idx="3">
                  <c:v>Adapted current services to meet beneficiaries’ needs</c:v>
                </c:pt>
                <c:pt idx="4">
                  <c:v>Signposting /sharing information</c:v>
                </c:pt>
                <c:pt idx="5">
                  <c:v>Applied for additional or emergency funding</c:v>
                </c:pt>
                <c:pt idx="6">
                  <c:v>Changed the support provided to a different type</c:v>
                </c:pt>
                <c:pt idx="7">
                  <c:v>Furloughed staff</c:v>
                </c:pt>
                <c:pt idx="8">
                  <c:v>Continued operating as usual with social distancing measures in place</c:v>
                </c:pt>
                <c:pt idx="9">
                  <c:v>Operated longer hours to meet demand</c:v>
                </c:pt>
                <c:pt idx="10">
                  <c:v>Recruited/sourced/trained more volunteers</c:v>
                </c:pt>
                <c:pt idx="11">
                  <c:v>Applied for a payment holiday on loans, mortgages etc.</c:v>
                </c:pt>
                <c:pt idx="12">
                  <c:v>Something else</c:v>
                </c:pt>
                <c:pt idx="13">
                  <c:v>Nothing</c:v>
                </c:pt>
              </c:strCache>
            </c:strRef>
          </c:cat>
          <c:val>
            <c:numRef>
              <c:f>Sheet1!$B$2:$B$15</c:f>
              <c:numCache>
                <c:formatCode>0%\ \ \ \ \ \ \ \ </c:formatCode>
                <c:ptCount val="14"/>
                <c:pt idx="0">
                  <c:v>0.47179813401190002</c:v>
                </c:pt>
                <c:pt idx="1">
                  <c:v>0.35750636132320002</c:v>
                </c:pt>
                <c:pt idx="2">
                  <c:v>0.3167938931298</c:v>
                </c:pt>
                <c:pt idx="3">
                  <c:v>0.28371501272260002</c:v>
                </c:pt>
                <c:pt idx="4">
                  <c:v>0.248727735369</c:v>
                </c:pt>
                <c:pt idx="5">
                  <c:v>0.24851569126379999</c:v>
                </c:pt>
                <c:pt idx="6">
                  <c:v>0.2175572519084</c:v>
                </c:pt>
                <c:pt idx="7">
                  <c:v>0.18999151823579999</c:v>
                </c:pt>
                <c:pt idx="8">
                  <c:v>6.0220525869380002E-2</c:v>
                </c:pt>
                <c:pt idx="9">
                  <c:v>5.19508057676E-2</c:v>
                </c:pt>
                <c:pt idx="10">
                  <c:v>2.8837998303650001E-2</c:v>
                </c:pt>
                <c:pt idx="11">
                  <c:v>2.2688719253600002E-2</c:v>
                </c:pt>
                <c:pt idx="12">
                  <c:v>0.12637828668359999</c:v>
                </c:pt>
                <c:pt idx="13">
                  <c:v>5.4495335029689999E-2</c:v>
                </c:pt>
              </c:numCache>
            </c:numRef>
          </c:val>
          <c:extLst>
            <c:ext xmlns:c16="http://schemas.microsoft.com/office/drawing/2014/chart" uri="{C3380CC4-5D6E-409C-BE32-E72D297353CC}">
              <c16:uniqueId val="{00000000-2DE2-472B-825B-3653048CB21A}"/>
            </c:ext>
          </c:extLst>
        </c:ser>
        <c:dLbls>
          <c:showLegendKey val="0"/>
          <c:showVal val="0"/>
          <c:showCatName val="0"/>
          <c:showSerName val="0"/>
          <c:showPercent val="0"/>
          <c:showBubbleSize val="0"/>
        </c:dLbls>
        <c:gapWidth val="70"/>
        <c:axId val="414812880"/>
        <c:axId val="414817800"/>
      </c:barChart>
      <c:catAx>
        <c:axId val="4148128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100"/>
        <c:noMultiLvlLbl val="0"/>
      </c:catAx>
      <c:valAx>
        <c:axId val="414817800"/>
        <c:scaling>
          <c:orientation val="minMax"/>
        </c:scaling>
        <c:delete val="1"/>
        <c:axPos val="t"/>
        <c:numFmt formatCode="0%\ \ \ \ \ \ \ \ " sourceLinked="1"/>
        <c:majorTickMark val="none"/>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Q2. In what ways, if any, has your charity responded to COVID-19 and the lockdown measures? by BANNER</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Change in Service (NET)</c:v>
                </c:pt>
                <c:pt idx="1">
                  <c:v>Staffing and administration (NET)</c:v>
                </c:pt>
                <c:pt idx="2">
                  <c:v>Financial response (NET)</c:v>
                </c:pt>
              </c:strCache>
            </c:strRef>
          </c:cat>
          <c:val>
            <c:numRef>
              <c:f>Sheet1!$B$2:$B$4</c:f>
              <c:numCache>
                <c:formatCode>0%\ \ \ \ \ \ \ \ </c:formatCode>
                <c:ptCount val="3"/>
                <c:pt idx="0">
                  <c:v>0.83863443596270004</c:v>
                </c:pt>
                <c:pt idx="1">
                  <c:v>0.46628498727739998</c:v>
                </c:pt>
                <c:pt idx="2">
                  <c:v>0.2531806615776</c:v>
                </c:pt>
              </c:numCache>
            </c:numRef>
          </c:val>
          <c:extLst>
            <c:ext xmlns:c16="http://schemas.microsoft.com/office/drawing/2014/chart" uri="{C3380CC4-5D6E-409C-BE32-E72D297353CC}">
              <c16:uniqueId val="{00000000-DC12-47EA-BF2B-9008CCC81E45}"/>
            </c:ext>
          </c:extLst>
        </c:ser>
        <c:dLbls>
          <c:showLegendKey val="0"/>
          <c:showVal val="0"/>
          <c:showCatName val="0"/>
          <c:showSerName val="0"/>
          <c:showPercent val="0"/>
          <c:showBubbleSize val="0"/>
        </c:dLbls>
        <c:gapWidth val="70"/>
        <c:axId val="471991736"/>
        <c:axId val="471994032"/>
      </c:barChart>
      <c:catAx>
        <c:axId val="4719917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994032"/>
        <c:crosses val="autoZero"/>
        <c:auto val="1"/>
        <c:lblAlgn val="ctr"/>
        <c:lblOffset val="100"/>
        <c:noMultiLvlLbl val="0"/>
      </c:catAx>
      <c:valAx>
        <c:axId val="471994032"/>
        <c:scaling>
          <c:orientation val="minMax"/>
        </c:scaling>
        <c:delete val="1"/>
        <c:axPos val="t"/>
        <c:numFmt formatCode="0%\ \ \ \ \ \ \ \ " sourceLinked="1"/>
        <c:majorTickMark val="none"/>
        <c:minorTickMark val="none"/>
        <c:tickLblPos val="nextTo"/>
        <c:crossAx val="471991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Q3: What has been the impact of COVID-19 on the number of volunteers you engage? by BANNER2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Major increase in volunteers</c:v>
                </c:pt>
                <c:pt idx="1">
                  <c:v>A moderate increase in the number of volunteers</c:v>
                </c:pt>
                <c:pt idx="2">
                  <c:v>A slight increase in the number of volunteers</c:v>
                </c:pt>
                <c:pt idx="3">
                  <c:v>It has had no effect on the number of volunteers</c:v>
                </c:pt>
                <c:pt idx="4">
                  <c:v>A slight decrease in the number of volunteers</c:v>
                </c:pt>
                <c:pt idx="5">
                  <c:v>A moderate decrease in the number of volunteers</c:v>
                </c:pt>
                <c:pt idx="6">
                  <c:v>A major decrease in the number of volunteers</c:v>
                </c:pt>
                <c:pt idx="7">
                  <c:v>Not applicable, my charity does not use volunteers</c:v>
                </c:pt>
                <c:pt idx="8">
                  <c:v>Don't know</c:v>
                </c:pt>
              </c:strCache>
            </c:strRef>
          </c:cat>
          <c:val>
            <c:numRef>
              <c:f>Sheet1!$B$2:$B$10</c:f>
              <c:numCache>
                <c:formatCode>0%\ \ \ \ \ \ \ \ </c:formatCode>
                <c:ptCount val="9"/>
                <c:pt idx="0">
                  <c:v>1.346592086182E-2</c:v>
                </c:pt>
                <c:pt idx="1">
                  <c:v>1.636627304744E-2</c:v>
                </c:pt>
                <c:pt idx="2">
                  <c:v>1.9888129272840002E-2</c:v>
                </c:pt>
                <c:pt idx="3">
                  <c:v>0.373109591879</c:v>
                </c:pt>
                <c:pt idx="4">
                  <c:v>4.7855811062770003E-2</c:v>
                </c:pt>
                <c:pt idx="5">
                  <c:v>6.2357571990879997E-2</c:v>
                </c:pt>
                <c:pt idx="6">
                  <c:v>0.1806505075616</c:v>
                </c:pt>
                <c:pt idx="7">
                  <c:v>0.23037083074369999</c:v>
                </c:pt>
                <c:pt idx="8">
                  <c:v>5.5935363579860002E-2</c:v>
                </c:pt>
              </c:numCache>
            </c:numRef>
          </c:val>
          <c:extLst>
            <c:ext xmlns:c16="http://schemas.microsoft.com/office/drawing/2014/chart" uri="{C3380CC4-5D6E-409C-BE32-E72D297353CC}">
              <c16:uniqueId val="{00000000-680D-4823-BCD3-3D6AD42F9BC5}"/>
            </c:ext>
          </c:extLst>
        </c:ser>
        <c:dLbls>
          <c:showLegendKey val="0"/>
          <c:showVal val="0"/>
          <c:showCatName val="0"/>
          <c:showSerName val="0"/>
          <c:showPercent val="0"/>
          <c:showBubbleSize val="0"/>
        </c:dLbls>
        <c:gapWidth val="70"/>
        <c:overlap val="-27"/>
        <c:axId val="471707720"/>
        <c:axId val="471708704"/>
      </c:barChart>
      <c:catAx>
        <c:axId val="471707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708704"/>
        <c:crosses val="autoZero"/>
        <c:auto val="1"/>
        <c:lblAlgn val="ctr"/>
        <c:lblOffset val="100"/>
        <c:noMultiLvlLbl val="0"/>
      </c:catAx>
      <c:valAx>
        <c:axId val="471708704"/>
        <c:scaling>
          <c:orientation val="minMax"/>
        </c:scaling>
        <c:delete val="1"/>
        <c:axPos val="l"/>
        <c:numFmt formatCode="0%\ \ \ \ \ \ \ \ " sourceLinked="1"/>
        <c:majorTickMark val="none"/>
        <c:minorTickMark val="none"/>
        <c:tickLblPos val="nextTo"/>
        <c:crossAx val="4717077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Financial threat within the next 12 months by BANNER2</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Critical at some point in the next 12 months</c:v>
                </c:pt>
                <c:pt idx="1">
                  <c:v>Some threat across the next 12 months, but never critical</c:v>
                </c:pt>
                <c:pt idx="2">
                  <c:v>No threat across the next 12 months</c:v>
                </c:pt>
                <c:pt idx="3">
                  <c:v>Don't know</c:v>
                </c:pt>
              </c:strCache>
            </c:strRef>
          </c:cat>
          <c:val>
            <c:numRef>
              <c:f>Sheet1!$B$2:$B$5</c:f>
              <c:numCache>
                <c:formatCode>0%\ \ \ \ \ \ \ \ </c:formatCode>
                <c:ptCount val="4"/>
                <c:pt idx="0">
                  <c:v>0.20033146882120001</c:v>
                </c:pt>
                <c:pt idx="1">
                  <c:v>0.64594986534080001</c:v>
                </c:pt>
                <c:pt idx="2">
                  <c:v>0.11187072715970001</c:v>
                </c:pt>
                <c:pt idx="3">
                  <c:v>4.1847938678269997E-2</c:v>
                </c:pt>
              </c:numCache>
            </c:numRef>
          </c:val>
          <c:extLst>
            <c:ext xmlns:c16="http://schemas.microsoft.com/office/drawing/2014/chart" uri="{C3380CC4-5D6E-409C-BE32-E72D297353CC}">
              <c16:uniqueId val="{00000000-57EA-438A-BD65-A75690593789}"/>
            </c:ext>
          </c:extLst>
        </c:ser>
        <c:dLbls>
          <c:showLegendKey val="0"/>
          <c:showVal val="0"/>
          <c:showCatName val="0"/>
          <c:showSerName val="0"/>
          <c:showPercent val="0"/>
          <c:showBubbleSize val="0"/>
        </c:dLbls>
        <c:gapWidth val="120"/>
        <c:overlap val="-27"/>
        <c:axId val="446099576"/>
        <c:axId val="446101872"/>
      </c:barChart>
      <c:catAx>
        <c:axId val="44609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l"/>
        <c:numFmt formatCode="0%\ \ \ \ \ \ \ \ " sourceLinked="1"/>
        <c:majorTickMark val="none"/>
        <c:minorTickMark val="none"/>
        <c:tickLblPos val="nextTo"/>
        <c:crossAx val="446099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87101068888125"/>
          <c:y val="2.3349139965684117E-2"/>
          <c:w val="0.5626343717904827"/>
          <c:h val="0.93578986509436868"/>
        </c:manualLayout>
      </c:layout>
      <c:barChart>
        <c:barDir val="bar"/>
        <c:grouping val="stacked"/>
        <c:varyColors val="0"/>
        <c:ser>
          <c:idx val="0"/>
          <c:order val="0"/>
          <c:tx>
            <c:strRef>
              <c:f>Sheet1!$A$2</c:f>
              <c:strCache>
                <c:ptCount val="1"/>
                <c:pt idx="0">
                  <c:v>My charity will be unable to do the work it was set up to do</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3 months</c:v>
                </c:pt>
                <c:pt idx="1">
                  <c:v>6 months</c:v>
                </c:pt>
                <c:pt idx="2">
                  <c:v>12 months</c:v>
                </c:pt>
              </c:strCache>
            </c:strRef>
          </c:cat>
          <c:val>
            <c:numRef>
              <c:f>Sheet1!$B$2:$D$2</c:f>
              <c:numCache>
                <c:formatCode>0%\ \ \ \ \ \ \ \ </c:formatCode>
                <c:ptCount val="3"/>
                <c:pt idx="0">
                  <c:v>0.13797389683030001</c:v>
                </c:pt>
                <c:pt idx="1">
                  <c:v>8.5974725502380001E-2</c:v>
                </c:pt>
                <c:pt idx="2">
                  <c:v>8.3488709343279996E-2</c:v>
                </c:pt>
              </c:numCache>
            </c:numRef>
          </c:val>
          <c:extLst>
            <c:ext xmlns:c16="http://schemas.microsoft.com/office/drawing/2014/chart" uri="{C3380CC4-5D6E-409C-BE32-E72D297353CC}">
              <c16:uniqueId val="{00000000-89FD-4352-8165-C867C7673D95}"/>
            </c:ext>
          </c:extLst>
        </c:ser>
        <c:ser>
          <c:idx val="1"/>
          <c:order val="1"/>
          <c:tx>
            <c:strRef>
              <c:f>Sheet1!$A$3</c:f>
              <c:strCache>
                <c:ptCount val="1"/>
                <c:pt idx="0">
                  <c:v>My charity will be in a weaker position than in January 2020</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3 months</c:v>
                </c:pt>
                <c:pt idx="1">
                  <c:v>6 months</c:v>
                </c:pt>
                <c:pt idx="2">
                  <c:v>12 months</c:v>
                </c:pt>
              </c:strCache>
            </c:strRef>
          </c:cat>
          <c:val>
            <c:numRef>
              <c:f>Sheet1!$B$3:$D$3</c:f>
              <c:numCache>
                <c:formatCode>0%\ \ \ \ \ \ \ \ </c:formatCode>
                <c:ptCount val="3"/>
                <c:pt idx="0">
                  <c:v>0.4827014708929</c:v>
                </c:pt>
                <c:pt idx="1">
                  <c:v>0.55811062771910003</c:v>
                </c:pt>
                <c:pt idx="2">
                  <c:v>0.53283613010149999</c:v>
                </c:pt>
              </c:numCache>
            </c:numRef>
          </c:val>
          <c:extLst>
            <c:ext xmlns:c16="http://schemas.microsoft.com/office/drawing/2014/chart" uri="{C3380CC4-5D6E-409C-BE32-E72D297353CC}">
              <c16:uniqueId val="{00000001-89FD-4352-8165-C867C7673D95}"/>
            </c:ext>
          </c:extLst>
        </c:ser>
        <c:ser>
          <c:idx val="2"/>
          <c:order val="2"/>
          <c:tx>
            <c:strRef>
              <c:f>Sheet1!$A$4</c:f>
              <c:strCache>
                <c:ptCount val="1"/>
                <c:pt idx="0">
                  <c:v>My charity will be in much the same position as in January 2020</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3 months</c:v>
                </c:pt>
                <c:pt idx="1">
                  <c:v>6 months</c:v>
                </c:pt>
                <c:pt idx="2">
                  <c:v>12 months</c:v>
                </c:pt>
              </c:strCache>
            </c:strRef>
          </c:cat>
          <c:val>
            <c:numRef>
              <c:f>Sheet1!$B$4:$D$4</c:f>
              <c:numCache>
                <c:formatCode>0%\ \ \ \ \ \ \ \ </c:formatCode>
                <c:ptCount val="3"/>
                <c:pt idx="0">
                  <c:v>0.35032111042059999</c:v>
                </c:pt>
                <c:pt idx="1">
                  <c:v>0.31924590843169998</c:v>
                </c:pt>
                <c:pt idx="2">
                  <c:v>0.3320903252538</c:v>
                </c:pt>
              </c:numCache>
            </c:numRef>
          </c:val>
          <c:extLst>
            <c:ext xmlns:c16="http://schemas.microsoft.com/office/drawing/2014/chart" uri="{C3380CC4-5D6E-409C-BE32-E72D297353CC}">
              <c16:uniqueId val="{00000002-89FD-4352-8165-C867C7673D95}"/>
            </c:ext>
          </c:extLst>
        </c:ser>
        <c:ser>
          <c:idx val="3"/>
          <c:order val="3"/>
          <c:tx>
            <c:strRef>
              <c:f>Sheet1!$A$5</c:f>
              <c:strCache>
                <c:ptCount val="1"/>
                <c:pt idx="0">
                  <c:v>My charity will be in a stronger position than in January 2020</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4">
                        <a:lumMod val="50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3 months</c:v>
                </c:pt>
                <c:pt idx="1">
                  <c:v>6 months</c:v>
                </c:pt>
                <c:pt idx="2">
                  <c:v>12 months</c:v>
                </c:pt>
              </c:strCache>
            </c:strRef>
          </c:cat>
          <c:val>
            <c:numRef>
              <c:f>Sheet1!$B$5:$D$5</c:f>
              <c:numCache>
                <c:formatCode>0%\ \ \ \ \ \ \ \ </c:formatCode>
                <c:ptCount val="3"/>
                <c:pt idx="0">
                  <c:v>2.9003521856230001E-2</c:v>
                </c:pt>
                <c:pt idx="1">
                  <c:v>3.6668738346799998E-2</c:v>
                </c:pt>
                <c:pt idx="2">
                  <c:v>5.1584835301430002E-2</c:v>
                </c:pt>
              </c:numCache>
            </c:numRef>
          </c:val>
          <c:extLst>
            <c:ext xmlns:c16="http://schemas.microsoft.com/office/drawing/2014/chart" uri="{C3380CC4-5D6E-409C-BE32-E72D297353CC}">
              <c16:uniqueId val="{00000003-89FD-4352-8165-C867C7673D95}"/>
            </c:ext>
          </c:extLst>
        </c:ser>
        <c:dLbls>
          <c:showLegendKey val="0"/>
          <c:showVal val="0"/>
          <c:showCatName val="0"/>
          <c:showSerName val="0"/>
          <c:showPercent val="0"/>
          <c:showBubbleSize val="0"/>
        </c:dLbls>
        <c:gapWidth val="70"/>
        <c:overlap val="100"/>
        <c:axId val="471710344"/>
        <c:axId val="471710672"/>
      </c:barChart>
      <c:catAx>
        <c:axId val="4717103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710672"/>
        <c:crosses val="autoZero"/>
        <c:auto val="1"/>
        <c:lblAlgn val="ctr"/>
        <c:lblOffset val="100"/>
        <c:noMultiLvlLbl val="0"/>
      </c:catAx>
      <c:valAx>
        <c:axId val="471710672"/>
        <c:scaling>
          <c:orientation val="minMax"/>
        </c:scaling>
        <c:delete val="1"/>
        <c:axPos val="t"/>
        <c:numFmt formatCode="0%\ \ \ \ \ \ \ \ " sourceLinked="1"/>
        <c:majorTickMark val="none"/>
        <c:minorTickMark val="none"/>
        <c:tickLblPos val="nextTo"/>
        <c:crossAx val="471710344"/>
        <c:crosses val="autoZero"/>
        <c:crossBetween val="between"/>
      </c:valAx>
      <c:spPr>
        <a:noFill/>
        <a:ln>
          <a:noFill/>
        </a:ln>
        <a:effectLst/>
      </c:spPr>
    </c:plotArea>
    <c:legend>
      <c:legendPos val="r"/>
      <c:layout>
        <c:manualLayout>
          <c:xMode val="edge"/>
          <c:yMode val="edge"/>
          <c:x val="0.72101449275362306"/>
          <c:y val="0.19356942623165566"/>
          <c:w val="0.26449275362318841"/>
          <c:h val="0.559537319325687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DB9071A-F6C7-4F19-A3A4-00F029DB561D}" type="datetimeFigureOut">
              <a:rPr lang="en-GB" smtClean="0"/>
              <a:t>02/07/2020</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CEA26D3-20C9-45D3-89AD-698F68664C5A}" type="slidenum">
              <a:rPr lang="en-GB" smtClean="0"/>
              <a:t>‹#›</a:t>
            </a:fld>
            <a:endParaRPr lang="en-GB" dirty="0"/>
          </a:p>
        </p:txBody>
      </p:sp>
    </p:spTree>
    <p:extLst>
      <p:ext uri="{BB962C8B-B14F-4D97-AF65-F5344CB8AC3E}">
        <p14:creationId xmlns:p14="http://schemas.microsoft.com/office/powerpoint/2010/main" val="665099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EA26D3-20C9-45D3-89AD-698F68664C5A}" type="slidenum">
              <a:rPr lang="en-GB" smtClean="0"/>
              <a:t>31</a:t>
            </a:fld>
            <a:endParaRPr lang="en-GB" dirty="0"/>
          </a:p>
        </p:txBody>
      </p:sp>
    </p:spTree>
    <p:extLst>
      <p:ext uri="{BB962C8B-B14F-4D97-AF65-F5344CB8AC3E}">
        <p14:creationId xmlns:p14="http://schemas.microsoft.com/office/powerpoint/2010/main" val="5610780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Segoe UI" panose="020B0502040204020203" pitchFamily="34" charset="0"/>
                <a:cs typeface="Segoe UI" panose="020B0502040204020203"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grpSp>
        <p:nvGrpSpPr>
          <p:cNvPr id="15" name="Group 14"/>
          <p:cNvGrpSpPr/>
          <p:nvPr userDrawn="1"/>
        </p:nvGrpSpPr>
        <p:grpSpPr>
          <a:xfrm>
            <a:off x="11730828" y="906449"/>
            <a:ext cx="373711" cy="2496210"/>
            <a:chOff x="11730828" y="906449"/>
            <a:chExt cx="373711" cy="2496210"/>
          </a:xfrm>
        </p:grpSpPr>
        <p:sp>
          <p:nvSpPr>
            <p:cNvPr id="7" name="Rectangle 6"/>
            <p:cNvSpPr/>
            <p:nvPr userDrawn="1"/>
          </p:nvSpPr>
          <p:spPr>
            <a:xfrm>
              <a:off x="11730828" y="906449"/>
              <a:ext cx="373711" cy="35780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dirty="0"/>
            </a:p>
          </p:txBody>
        </p:sp>
        <p:sp>
          <p:nvSpPr>
            <p:cNvPr id="8" name="Rectangle 7"/>
            <p:cNvSpPr/>
            <p:nvPr userDrawn="1"/>
          </p:nvSpPr>
          <p:spPr>
            <a:xfrm>
              <a:off x="11730828" y="1265267"/>
              <a:ext cx="373711" cy="35780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dirty="0"/>
            </a:p>
          </p:txBody>
        </p:sp>
        <p:sp>
          <p:nvSpPr>
            <p:cNvPr id="9" name="Rectangle 8"/>
            <p:cNvSpPr/>
            <p:nvPr userDrawn="1"/>
          </p:nvSpPr>
          <p:spPr>
            <a:xfrm>
              <a:off x="11730828" y="1624085"/>
              <a:ext cx="373711" cy="35780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dirty="0"/>
            </a:p>
          </p:txBody>
        </p:sp>
        <p:sp>
          <p:nvSpPr>
            <p:cNvPr id="10" name="Rectangle 9"/>
            <p:cNvSpPr/>
            <p:nvPr userDrawn="1"/>
          </p:nvSpPr>
          <p:spPr>
            <a:xfrm>
              <a:off x="11730828" y="1983722"/>
              <a:ext cx="373711" cy="357809"/>
            </a:xfrm>
            <a:prstGeom prst="rect">
              <a:avLst/>
            </a:prstGeom>
            <a:solidFill>
              <a:srgbClr val="722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userDrawn="1"/>
          </p:nvSpPr>
          <p:spPr>
            <a:xfrm>
              <a:off x="11730828" y="2335408"/>
              <a:ext cx="373711" cy="357809"/>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a:p>
          </p:txBody>
        </p:sp>
        <p:sp>
          <p:nvSpPr>
            <p:cNvPr id="12" name="Rectangle 11"/>
            <p:cNvSpPr/>
            <p:nvPr userDrawn="1"/>
          </p:nvSpPr>
          <p:spPr>
            <a:xfrm>
              <a:off x="11730828" y="2695045"/>
              <a:ext cx="373711" cy="3578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p:cNvSpPr/>
            <p:nvPr userDrawn="1"/>
          </p:nvSpPr>
          <p:spPr>
            <a:xfrm>
              <a:off x="11730828" y="3044850"/>
              <a:ext cx="373711" cy="3578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16" name="Picture 15"/>
          <p:cNvPicPr/>
          <p:nvPr userDrawn="1"/>
        </p:nvPicPr>
        <p:blipFill>
          <a:blip r:embed="rId2"/>
          <a:srcRect/>
          <a:stretch>
            <a:fillRect/>
          </a:stretch>
        </p:blipFill>
        <p:spPr bwMode="auto">
          <a:xfrm>
            <a:off x="10697906" y="5935662"/>
            <a:ext cx="1041400" cy="603250"/>
          </a:xfrm>
          <a:prstGeom prst="rect">
            <a:avLst/>
          </a:prstGeom>
          <a:noFill/>
          <a:ln w="9525">
            <a:noFill/>
            <a:miter lim="800000"/>
            <a:headEnd/>
            <a:tailEnd/>
          </a:ln>
        </p:spPr>
      </p:pic>
    </p:spTree>
    <p:extLst>
      <p:ext uri="{BB962C8B-B14F-4D97-AF65-F5344CB8AC3E}">
        <p14:creationId xmlns:p14="http://schemas.microsoft.com/office/powerpoint/2010/main" val="30584526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70463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075113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pic>
        <p:nvPicPr>
          <p:cNvPr id="7" name="Picture 6"/>
          <p:cNvPicPr/>
          <p:nvPr userDrawn="1"/>
        </p:nvPicPr>
        <p:blipFill>
          <a:blip r:embed="rId2"/>
          <a:srcRect/>
          <a:stretch>
            <a:fillRect/>
          </a:stretch>
        </p:blipFill>
        <p:spPr bwMode="auto">
          <a:xfrm>
            <a:off x="10697906" y="5935662"/>
            <a:ext cx="1041400" cy="603250"/>
          </a:xfrm>
          <a:prstGeom prst="rect">
            <a:avLst/>
          </a:prstGeom>
          <a:noFill/>
          <a:ln w="9525">
            <a:noFill/>
            <a:miter lim="800000"/>
            <a:headEnd/>
            <a:tailEnd/>
          </a:ln>
        </p:spPr>
      </p:pic>
    </p:spTree>
    <p:extLst>
      <p:ext uri="{BB962C8B-B14F-4D97-AF65-F5344CB8AC3E}">
        <p14:creationId xmlns:p14="http://schemas.microsoft.com/office/powerpoint/2010/main" val="877528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310887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735410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45577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42826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515294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3473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59958A-38F6-4F44-9C46-C9F54051C22F}" type="datetimeFigureOut">
              <a:rPr lang="en-GB" smtClean="0"/>
              <a:t>02/07/2020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942555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59958A-38F6-4F44-9C46-C9F54051C22F}" type="datetimeFigureOut">
              <a:rPr lang="en-GB" smtClean="0"/>
              <a:t>02/07/2020</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52129-855D-4E6A-8E0B-4B17F7C9F278}" type="slidenum">
              <a:rPr lang="en-GB" smtClean="0"/>
              <a:t>‹#›</a:t>
            </a:fld>
            <a:endParaRPr lang="en-GB" dirty="0"/>
          </a:p>
        </p:txBody>
      </p:sp>
      <p:grpSp>
        <p:nvGrpSpPr>
          <p:cNvPr id="7" name="Group 6"/>
          <p:cNvGrpSpPr/>
          <p:nvPr userDrawn="1"/>
        </p:nvGrpSpPr>
        <p:grpSpPr>
          <a:xfrm>
            <a:off x="11730828" y="906449"/>
            <a:ext cx="373711" cy="2506042"/>
            <a:chOff x="0" y="71562"/>
            <a:chExt cx="373711" cy="2506042"/>
          </a:xfrm>
        </p:grpSpPr>
        <p:sp>
          <p:nvSpPr>
            <p:cNvPr id="8" name="Rectangle 7"/>
            <p:cNvSpPr/>
            <p:nvPr userDrawn="1"/>
          </p:nvSpPr>
          <p:spPr>
            <a:xfrm>
              <a:off x="0" y="71562"/>
              <a:ext cx="373711" cy="35780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dirty="0"/>
            </a:p>
          </p:txBody>
        </p:sp>
        <p:sp>
          <p:nvSpPr>
            <p:cNvPr id="9" name="Rectangle 8"/>
            <p:cNvSpPr/>
            <p:nvPr userDrawn="1"/>
          </p:nvSpPr>
          <p:spPr>
            <a:xfrm>
              <a:off x="0" y="430380"/>
              <a:ext cx="373711" cy="35780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dirty="0"/>
            </a:p>
          </p:txBody>
        </p:sp>
        <p:sp>
          <p:nvSpPr>
            <p:cNvPr id="10" name="Rectangle 9"/>
            <p:cNvSpPr/>
            <p:nvPr userDrawn="1"/>
          </p:nvSpPr>
          <p:spPr>
            <a:xfrm>
              <a:off x="0" y="789198"/>
              <a:ext cx="373711" cy="35780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dirty="0"/>
            </a:p>
          </p:txBody>
        </p:sp>
        <p:sp>
          <p:nvSpPr>
            <p:cNvPr id="11" name="Rectangle 10"/>
            <p:cNvSpPr/>
            <p:nvPr userDrawn="1"/>
          </p:nvSpPr>
          <p:spPr>
            <a:xfrm>
              <a:off x="0" y="1148835"/>
              <a:ext cx="373711" cy="357809"/>
            </a:xfrm>
            <a:prstGeom prst="rect">
              <a:avLst/>
            </a:prstGeom>
            <a:solidFill>
              <a:srgbClr val="722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userDrawn="1"/>
          </p:nvSpPr>
          <p:spPr>
            <a:xfrm>
              <a:off x="0" y="1500521"/>
              <a:ext cx="373711" cy="357809"/>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a:p>
          </p:txBody>
        </p:sp>
        <p:sp>
          <p:nvSpPr>
            <p:cNvPr id="13" name="Rectangle 12"/>
            <p:cNvSpPr/>
            <p:nvPr userDrawn="1"/>
          </p:nvSpPr>
          <p:spPr>
            <a:xfrm>
              <a:off x="0" y="1860158"/>
              <a:ext cx="373711" cy="3578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userDrawn="1"/>
          </p:nvSpPr>
          <p:spPr>
            <a:xfrm>
              <a:off x="0" y="2219795"/>
              <a:ext cx="373711" cy="3578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417637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18" Type="http://schemas.openxmlformats.org/officeDocument/2006/relationships/slide" Target="slide18.xml"/><Relationship Id="rId26" Type="http://schemas.openxmlformats.org/officeDocument/2006/relationships/slide" Target="slide27.xml"/><Relationship Id="rId3" Type="http://schemas.openxmlformats.org/officeDocument/2006/relationships/slide" Target="slide4.xml"/><Relationship Id="rId21" Type="http://schemas.openxmlformats.org/officeDocument/2006/relationships/slide" Target="slide22.xml"/><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9.xml"/><Relationship Id="rId25" Type="http://schemas.openxmlformats.org/officeDocument/2006/relationships/slide" Target="slide26.xml"/><Relationship Id="rId2" Type="http://schemas.openxmlformats.org/officeDocument/2006/relationships/slide" Target="slide3.xml"/><Relationship Id="rId16" Type="http://schemas.openxmlformats.org/officeDocument/2006/relationships/slide" Target="slide17.xml"/><Relationship Id="rId20" Type="http://schemas.openxmlformats.org/officeDocument/2006/relationships/slide" Target="slide21.xml"/><Relationship Id="rId29" Type="http://schemas.openxmlformats.org/officeDocument/2006/relationships/slide" Target="slide3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24" Type="http://schemas.openxmlformats.org/officeDocument/2006/relationships/slide" Target="slide25.xml"/><Relationship Id="rId5" Type="http://schemas.openxmlformats.org/officeDocument/2006/relationships/slide" Target="slide6.xml"/><Relationship Id="rId15" Type="http://schemas.openxmlformats.org/officeDocument/2006/relationships/slide" Target="slide16.xml"/><Relationship Id="rId23" Type="http://schemas.openxmlformats.org/officeDocument/2006/relationships/slide" Target="slide24.xml"/><Relationship Id="rId28" Type="http://schemas.openxmlformats.org/officeDocument/2006/relationships/slide" Target="slide29.xml"/><Relationship Id="rId10" Type="http://schemas.openxmlformats.org/officeDocument/2006/relationships/slide" Target="slide11.xml"/><Relationship Id="rId19" Type="http://schemas.openxmlformats.org/officeDocument/2006/relationships/slide" Target="slide20.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slide" Target="slide23.xml"/><Relationship Id="rId27" Type="http://schemas.openxmlformats.org/officeDocument/2006/relationships/slide" Target="slide28.xml"/><Relationship Id="rId30" Type="http://schemas.openxmlformats.org/officeDocument/2006/relationships/slide" Target="slide31.xml"/></Relationships>
</file>

<file path=ppt/slides/_rels/slide2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breakingblueresearch.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mrs.org.uk/" TargetMode="Externa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1648" y="1995948"/>
            <a:ext cx="10889673" cy="3045691"/>
          </a:xfrm>
        </p:spPr>
        <p:txBody>
          <a:bodyPr>
            <a:noAutofit/>
          </a:bodyPr>
          <a:lstStyle/>
          <a:p>
            <a:r>
              <a:rPr lang="en-GB" sz="5500" dirty="0" smtClean="0">
                <a:solidFill>
                  <a:schemeClr val="accent6"/>
                </a:solidFill>
              </a:rPr>
              <a:t>Impact of COVID-19 </a:t>
            </a:r>
            <a:br>
              <a:rPr lang="en-GB" sz="5500" dirty="0" smtClean="0">
                <a:solidFill>
                  <a:schemeClr val="accent6"/>
                </a:solidFill>
              </a:rPr>
            </a:br>
            <a:r>
              <a:rPr lang="en-GB" sz="5500" dirty="0" smtClean="0">
                <a:solidFill>
                  <a:schemeClr val="accent6"/>
                </a:solidFill>
              </a:rPr>
              <a:t>on Scottish Charities</a:t>
            </a:r>
            <a:br>
              <a:rPr lang="en-GB" sz="5500" dirty="0" smtClean="0">
                <a:solidFill>
                  <a:schemeClr val="accent6"/>
                </a:solidFill>
              </a:rPr>
            </a:br>
            <a:r>
              <a:rPr lang="en-GB" sz="4400" dirty="0" smtClean="0">
                <a:solidFill>
                  <a:schemeClr val="accent6"/>
                </a:solidFill>
              </a:rPr>
              <a:t/>
            </a:r>
            <a:br>
              <a:rPr lang="en-GB" sz="4400" dirty="0" smtClean="0">
                <a:solidFill>
                  <a:schemeClr val="accent6"/>
                </a:solidFill>
              </a:rPr>
            </a:br>
            <a:r>
              <a:rPr lang="en-GB" sz="4400" dirty="0" smtClean="0">
                <a:solidFill>
                  <a:schemeClr val="accent6"/>
                </a:solidFill>
              </a:rPr>
              <a:t>Survey Findings</a:t>
            </a:r>
            <a:endParaRPr lang="en-GB" sz="4400" dirty="0">
              <a:solidFill>
                <a:schemeClr val="accent6"/>
              </a:solidFill>
            </a:endParaRPr>
          </a:p>
        </p:txBody>
      </p:sp>
      <p:sp>
        <p:nvSpPr>
          <p:cNvPr id="4" name="TextBox 3"/>
          <p:cNvSpPr txBox="1"/>
          <p:nvPr/>
        </p:nvSpPr>
        <p:spPr>
          <a:xfrm>
            <a:off x="78658" y="6105832"/>
            <a:ext cx="5703306" cy="646331"/>
          </a:xfrm>
          <a:prstGeom prst="rect">
            <a:avLst/>
          </a:prstGeom>
          <a:noFill/>
        </p:spPr>
        <p:txBody>
          <a:bodyPr wrap="square" rtlCol="0">
            <a:spAutoFit/>
          </a:bodyPr>
          <a:lstStyle/>
          <a:p>
            <a:r>
              <a:rPr lang="en-GB" dirty="0" smtClean="0">
                <a:solidFill>
                  <a:schemeClr val="bg1">
                    <a:lumMod val="75000"/>
                  </a:schemeClr>
                </a:solidFill>
                <a:latin typeface="Segoe UI" panose="020B0502040204020203" pitchFamily="34" charset="0"/>
                <a:cs typeface="Segoe UI" panose="020B0502040204020203" pitchFamily="34" charset="0"/>
              </a:rPr>
              <a:t>Survey fieldwork</a:t>
            </a:r>
            <a:r>
              <a:rPr lang="en-GB" dirty="0">
                <a:solidFill>
                  <a:schemeClr val="bg1">
                    <a:lumMod val="75000"/>
                  </a:schemeClr>
                </a:solidFill>
                <a:latin typeface="Segoe UI" panose="020B0502040204020203" pitchFamily="34" charset="0"/>
                <a:cs typeface="Segoe UI" panose="020B0502040204020203" pitchFamily="34" charset="0"/>
              </a:rPr>
              <a:t> </a:t>
            </a:r>
            <a:r>
              <a:rPr lang="en-GB" dirty="0" smtClean="0">
                <a:solidFill>
                  <a:schemeClr val="bg1">
                    <a:lumMod val="75000"/>
                  </a:schemeClr>
                </a:solidFill>
                <a:latin typeface="Segoe UI" panose="020B0502040204020203" pitchFamily="34" charset="0"/>
                <a:cs typeface="Segoe UI" panose="020B0502040204020203" pitchFamily="34" charset="0"/>
              </a:rPr>
              <a:t>carried out between 5-15 May 2020</a:t>
            </a:r>
          </a:p>
          <a:p>
            <a:r>
              <a:rPr lang="en-GB" dirty="0" smtClean="0">
                <a:solidFill>
                  <a:schemeClr val="bg1">
                    <a:lumMod val="75000"/>
                  </a:schemeClr>
                </a:solidFill>
                <a:latin typeface="Segoe UI" panose="020B0502040204020203" pitchFamily="34" charset="0"/>
                <a:cs typeface="Segoe UI" panose="020B0502040204020203" pitchFamily="34" charset="0"/>
              </a:rPr>
              <a:t>Results published: 5 June 2020</a:t>
            </a:r>
            <a:endParaRPr lang="en-GB" dirty="0">
              <a:solidFill>
                <a:schemeClr val="bg1">
                  <a:lumMod val="7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93516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977" y="360000"/>
            <a:ext cx="10636045" cy="1325563"/>
          </a:xfrm>
        </p:spPr>
        <p:txBody>
          <a:bodyPr>
            <a:normAutofit/>
          </a:bodyPr>
          <a:lstStyle/>
          <a:p>
            <a:r>
              <a:rPr lang="en-GB" sz="3600" dirty="0" smtClean="0">
                <a:solidFill>
                  <a:schemeClr val="tx1">
                    <a:lumMod val="65000"/>
                    <a:lumOff val="35000"/>
                  </a:schemeClr>
                </a:solidFill>
              </a:rPr>
              <a:t>FINANCIAL THREAT WITHIN THE NEXT 12 MONTHS </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85043113"/>
              </p:ext>
            </p:extLst>
          </p:nvPr>
        </p:nvGraphicFramePr>
        <p:xfrm>
          <a:off x="1592824" y="1504335"/>
          <a:ext cx="1008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106129" y="6300000"/>
            <a:ext cx="9720000" cy="461665"/>
          </a:xfrm>
          <a:prstGeom prst="rect">
            <a:avLst/>
          </a:prstGeom>
        </p:spPr>
        <p:txBody>
          <a:bodyPr wrap="square">
            <a:spAutoFit/>
          </a:bodyPr>
          <a:lstStyle/>
          <a:p>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Q4: </a:t>
            </a:r>
            <a:r>
              <a:rPr lang="en-GB" sz="1200" dirty="0">
                <a:solidFill>
                  <a:schemeClr val="tx1">
                    <a:lumMod val="65000"/>
                    <a:lumOff val="35000"/>
                  </a:schemeClr>
                </a:solidFill>
                <a:latin typeface="Segoe UI" panose="020B0502040204020203" pitchFamily="34" charset="0"/>
                <a:cs typeface="Segoe UI" panose="020B0502040204020203" pitchFamily="34" charset="0"/>
              </a:rPr>
              <a:t>How would you rate the threat that COVID-19 and the lockdown measures more generally pose to your charity’s financial viability in the next 3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months, 6 months, 12 months. </a:t>
            </a:r>
            <a:r>
              <a:rPr lang="en-GB" sz="1200" dirty="0">
                <a:solidFill>
                  <a:schemeClr val="tx1">
                    <a:lumMod val="65000"/>
                    <a:lumOff val="35000"/>
                  </a:schemeClr>
                </a:solidFill>
                <a:latin typeface="Segoe UI" panose="020B0502040204020203" pitchFamily="34" charset="0"/>
                <a:cs typeface="Segoe UI" panose="020B0502040204020203" pitchFamily="34" charset="0"/>
              </a:rPr>
              <a:t>Financial threat within the next 12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months.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21540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7504" y="360000"/>
            <a:ext cx="6479458" cy="1325563"/>
          </a:xfrm>
        </p:spPr>
        <p:txBody>
          <a:bodyPr>
            <a:normAutofit/>
          </a:bodyPr>
          <a:lstStyle/>
          <a:p>
            <a:r>
              <a:rPr lang="en-GB" sz="3600" dirty="0" smtClean="0">
                <a:solidFill>
                  <a:schemeClr val="tx1">
                    <a:lumMod val="65000"/>
                    <a:lumOff val="35000"/>
                  </a:schemeClr>
                </a:solidFill>
              </a:rPr>
              <a:t>IMPACT ON FUTURE POSITION</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030935"/>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96297" y="6300000"/>
            <a:ext cx="9561872" cy="461665"/>
          </a:xfrm>
          <a:prstGeom prst="rect">
            <a:avLst/>
          </a:prstGeom>
        </p:spPr>
        <p:txBody>
          <a:bodyPr wrap="square">
            <a:spAutoFit/>
          </a:bodyPr>
          <a:lstStyle/>
          <a:p>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Q5 And, thinking </a:t>
            </a:r>
            <a:r>
              <a:rPr lang="en-GB" sz="1200" dirty="0">
                <a:solidFill>
                  <a:schemeClr val="tx1">
                    <a:lumMod val="65000"/>
                    <a:lumOff val="35000"/>
                  </a:schemeClr>
                </a:solidFill>
                <a:latin typeface="Segoe UI" panose="020B0502040204020203" pitchFamily="34" charset="0"/>
                <a:cs typeface="Segoe UI" panose="020B0502040204020203" pitchFamily="34" charset="0"/>
              </a:rPr>
              <a:t>about your charity’s ability to do its work, which of the following best represents the position you feel your charity will be in in the next</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3 months, 6 months, 9 months.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959873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6618" y="360000"/>
            <a:ext cx="8278761" cy="1325563"/>
          </a:xfrm>
        </p:spPr>
        <p:txBody>
          <a:bodyPr>
            <a:normAutofit/>
          </a:bodyPr>
          <a:lstStyle/>
          <a:p>
            <a:pPr algn="ctr"/>
            <a:r>
              <a:rPr lang="en-GB" sz="3600" dirty="0" smtClean="0">
                <a:solidFill>
                  <a:schemeClr val="tx1">
                    <a:lumMod val="65000"/>
                    <a:lumOff val="35000"/>
                  </a:schemeClr>
                </a:solidFill>
              </a:rPr>
              <a:t>IMPACT ON FUTURE POSITION </a:t>
            </a:r>
            <a:r>
              <a:rPr lang="en-GB" sz="2000" dirty="0" smtClean="0">
                <a:solidFill>
                  <a:schemeClr val="tx1">
                    <a:lumMod val="65000"/>
                    <a:lumOff val="35000"/>
                  </a:schemeClr>
                </a:solidFill>
              </a:rPr>
              <a:t>(SUMMARY)</a:t>
            </a:r>
            <a:endParaRPr lang="en-GB" sz="20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77714781"/>
              </p:ext>
            </p:extLst>
          </p:nvPr>
        </p:nvGraphicFramePr>
        <p:xfrm>
          <a:off x="1080000" y="1620000"/>
          <a:ext cx="1008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80000" y="6300000"/>
            <a:ext cx="9720000"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Q5 And, thinking about your charity’s ability to do its work, which of the following best represents the position you feel your charity will be in in the next… 3 months, 6 months, 9 months. All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those unable to operate at some point in the next 12 months.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81951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5716" y="390376"/>
            <a:ext cx="6774118" cy="1325563"/>
          </a:xfrm>
        </p:spPr>
        <p:txBody>
          <a:bodyPr>
            <a:normAutofit/>
          </a:bodyPr>
          <a:lstStyle/>
          <a:p>
            <a:r>
              <a:rPr lang="en-GB" sz="3600" dirty="0" smtClean="0">
                <a:solidFill>
                  <a:schemeClr val="tx1">
                    <a:lumMod val="65000"/>
                    <a:lumOff val="35000"/>
                  </a:schemeClr>
                </a:solidFill>
              </a:rPr>
              <a:t>SOURCES OF HELP &amp; ADVICE (1)</a:t>
            </a:r>
            <a:endParaRPr lang="en-GB" sz="3600" dirty="0">
              <a:solidFill>
                <a:schemeClr val="tx1">
                  <a:lumMod val="65000"/>
                  <a:lumOff val="35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051327973"/>
              </p:ext>
            </p:extLst>
          </p:nvPr>
        </p:nvGraphicFramePr>
        <p:xfrm>
          <a:off x="619432" y="1445342"/>
          <a:ext cx="11198942" cy="4761118"/>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936000" y="6300000"/>
            <a:ext cx="9720000" cy="461665"/>
          </a:xfrm>
          <a:prstGeom prst="rect">
            <a:avLst/>
          </a:prstGeom>
        </p:spPr>
        <p:txBody>
          <a:bodyPr wrap="square">
            <a:spAutoFit/>
          </a:bodyPr>
          <a:lstStyle/>
          <a:p>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Q6 Since </a:t>
            </a:r>
            <a:r>
              <a:rPr lang="en-GB" sz="1200" dirty="0">
                <a:solidFill>
                  <a:schemeClr val="tx1">
                    <a:lumMod val="65000"/>
                    <a:lumOff val="35000"/>
                  </a:schemeClr>
                </a:solidFill>
                <a:latin typeface="Segoe UI" panose="020B0502040204020203" pitchFamily="34" charset="0"/>
                <a:cs typeface="Segoe UI" panose="020B0502040204020203" pitchFamily="34" charset="0"/>
              </a:rPr>
              <a:t>the start of the COVID-19 pandemic, which, if any, of the following sources of help and advice for charities have you seen, considered or used</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75004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130633973"/>
              </p:ext>
            </p:extLst>
          </p:nvPr>
        </p:nvGraphicFramePr>
        <p:xfrm>
          <a:off x="818536" y="1685563"/>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txBox="1">
            <a:spLocks/>
          </p:cNvSpPr>
          <p:nvPr/>
        </p:nvSpPr>
        <p:spPr>
          <a:xfrm>
            <a:off x="2546555" y="360000"/>
            <a:ext cx="682327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lumMod val="75000"/>
                    <a:lumOff val="25000"/>
                  </a:schemeClr>
                </a:solidFill>
                <a:latin typeface="Segoe UI" panose="020B0502040204020203" pitchFamily="34" charset="0"/>
                <a:ea typeface="+mj-ea"/>
                <a:cs typeface="Segoe UI" panose="020B0502040204020203" pitchFamily="34" charset="0"/>
              </a:defRPr>
            </a:lvl1pPr>
          </a:lstStyle>
          <a:p>
            <a:r>
              <a:rPr lang="en-GB" sz="3600" dirty="0" smtClean="0">
                <a:solidFill>
                  <a:schemeClr val="tx1">
                    <a:lumMod val="65000"/>
                    <a:lumOff val="35000"/>
                  </a:schemeClr>
                </a:solidFill>
              </a:rPr>
              <a:t>SOURCES OF HELP &amp; ADVICE (2)</a:t>
            </a:r>
            <a:endParaRPr lang="en-GB" sz="3600" dirty="0">
              <a:solidFill>
                <a:schemeClr val="tx1">
                  <a:lumMod val="65000"/>
                  <a:lumOff val="35000"/>
                </a:schemeClr>
              </a:solidFill>
            </a:endParaRPr>
          </a:p>
        </p:txBody>
      </p:sp>
      <p:sp>
        <p:nvSpPr>
          <p:cNvPr id="9" name="Rectangle 8"/>
          <p:cNvSpPr/>
          <p:nvPr/>
        </p:nvSpPr>
        <p:spPr>
          <a:xfrm>
            <a:off x="979714" y="6270504"/>
            <a:ext cx="9651319"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Q6 Since the start of the COVID-19 pandemic, which, if any, of the following sources of help and advice for charities have you seen, considered or used? 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9902155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399" y="246678"/>
            <a:ext cx="4232788" cy="1325563"/>
          </a:xfrm>
        </p:spPr>
        <p:txBody>
          <a:bodyPr>
            <a:normAutofit/>
          </a:bodyPr>
          <a:lstStyle/>
          <a:p>
            <a:r>
              <a:rPr lang="en-GB" sz="3600" dirty="0" smtClean="0">
                <a:solidFill>
                  <a:schemeClr val="tx1">
                    <a:lumMod val="65000"/>
                    <a:lumOff val="35000"/>
                  </a:schemeClr>
                </a:solidFill>
              </a:rPr>
              <a:t>FUNDING SUPPORT</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04589625"/>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224000" y="6300000"/>
            <a:ext cx="10078064"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Q7 Which, if any, of the following would help, or are already helping, your charity respond to the challenges presented by COVID-19 and the lockdown measures more generally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681337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7548" y="360000"/>
            <a:ext cx="5456903" cy="1325563"/>
          </a:xfrm>
        </p:spPr>
        <p:txBody>
          <a:bodyPr>
            <a:normAutofit/>
          </a:bodyPr>
          <a:lstStyle/>
          <a:p>
            <a:r>
              <a:rPr lang="en-GB" sz="3600" dirty="0" smtClean="0">
                <a:solidFill>
                  <a:schemeClr val="tx1">
                    <a:lumMod val="65000"/>
                    <a:lumOff val="35000"/>
                  </a:schemeClr>
                </a:solidFill>
              </a:rPr>
              <a:t>NON-FUNDING SUPPORT</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63563005"/>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1008000" y="6300000"/>
            <a:ext cx="9720000"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Q7 Which, if any, of the following would help, or are already helping, your charity respond to the challenges presented by COVID-19 and the lockdown measures more generally? N 4827</a:t>
            </a:r>
          </a:p>
        </p:txBody>
      </p:sp>
    </p:spTree>
    <p:extLst>
      <p:ext uri="{BB962C8B-B14F-4D97-AF65-F5344CB8AC3E}">
        <p14:creationId xmlns:p14="http://schemas.microsoft.com/office/powerpoint/2010/main" val="16214132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2290" y="182024"/>
            <a:ext cx="4341091" cy="1325563"/>
          </a:xfrm>
        </p:spPr>
        <p:txBody>
          <a:bodyPr>
            <a:normAutofit/>
          </a:bodyPr>
          <a:lstStyle/>
          <a:p>
            <a:r>
              <a:rPr lang="en-GB" sz="3600" dirty="0" smtClean="0">
                <a:solidFill>
                  <a:schemeClr val="tx1">
                    <a:lumMod val="65000"/>
                    <a:lumOff val="35000"/>
                  </a:schemeClr>
                </a:solidFill>
              </a:rPr>
              <a:t>FUNDING SUPPORT </a:t>
            </a:r>
            <a:br>
              <a:rPr lang="en-GB" sz="3600" dirty="0" smtClean="0">
                <a:solidFill>
                  <a:schemeClr val="tx1">
                    <a:lumMod val="65000"/>
                    <a:lumOff val="35000"/>
                  </a:schemeClr>
                </a:solidFill>
              </a:rPr>
            </a:br>
            <a:r>
              <a:rPr lang="en-GB" sz="2000" dirty="0" smtClean="0">
                <a:solidFill>
                  <a:schemeClr val="tx1">
                    <a:lumMod val="65000"/>
                    <a:lumOff val="35000"/>
                  </a:schemeClr>
                </a:solidFill>
              </a:rPr>
              <a:t>(HAS OR WOULD HELP - SUMMARY)</a:t>
            </a:r>
            <a:endParaRPr lang="en-GB" sz="20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87666951"/>
              </p:ext>
            </p:extLst>
          </p:nvPr>
        </p:nvGraphicFramePr>
        <p:xfrm>
          <a:off x="498764" y="1440000"/>
          <a:ext cx="10908145" cy="4656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224000" y="6300000"/>
            <a:ext cx="9536364"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Q7 Which, if any, of the following would help, or are already helping, your charity respond to the challenges presented by COVID-19 and the lockdown measures more generally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a:t>
            </a:r>
            <a:r>
              <a:rPr lang="en-GB" sz="1200" dirty="0">
                <a:solidFill>
                  <a:schemeClr val="tx1">
                    <a:lumMod val="65000"/>
                    <a:lumOff val="35000"/>
                  </a:schemeClr>
                </a:solidFill>
                <a:latin typeface="Segoe UI" panose="020B0502040204020203" pitchFamily="34" charset="0"/>
                <a:cs typeface="Segoe UI" panose="020B0502040204020203" pitchFamily="34" charset="0"/>
              </a:rPr>
              <a:t>Funding support that has OR would help us (NET</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464507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7127" y="315553"/>
            <a:ext cx="5421746" cy="1325563"/>
          </a:xfrm>
        </p:spPr>
        <p:txBody>
          <a:bodyPr>
            <a:normAutofit/>
          </a:bodyPr>
          <a:lstStyle/>
          <a:p>
            <a:pPr algn="ctr"/>
            <a:r>
              <a:rPr lang="en-GB" sz="3600" dirty="0" smtClean="0">
                <a:solidFill>
                  <a:schemeClr val="tx1">
                    <a:lumMod val="65000"/>
                    <a:lumOff val="35000"/>
                  </a:schemeClr>
                </a:solidFill>
              </a:rPr>
              <a:t>NON-FUNDING SUPPORT </a:t>
            </a:r>
            <a:br>
              <a:rPr lang="en-GB" sz="3600" dirty="0" smtClean="0">
                <a:solidFill>
                  <a:schemeClr val="tx1">
                    <a:lumMod val="65000"/>
                    <a:lumOff val="35000"/>
                  </a:schemeClr>
                </a:solidFill>
              </a:rPr>
            </a:br>
            <a:r>
              <a:rPr lang="en-GB" sz="2000" dirty="0" smtClean="0">
                <a:solidFill>
                  <a:schemeClr val="tx1">
                    <a:lumMod val="65000"/>
                    <a:lumOff val="35000"/>
                  </a:schemeClr>
                </a:solidFill>
              </a:rPr>
              <a:t>(</a:t>
            </a:r>
            <a:r>
              <a:rPr lang="en-GB" sz="2000" dirty="0">
                <a:solidFill>
                  <a:schemeClr val="tx1">
                    <a:lumMod val="65000"/>
                    <a:lumOff val="35000"/>
                  </a:schemeClr>
                </a:solidFill>
              </a:rPr>
              <a:t>HAS OR WOULD HELP - SUMMARY)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26672023"/>
              </p:ext>
            </p:extLst>
          </p:nvPr>
        </p:nvGraphicFramePr>
        <p:xfrm>
          <a:off x="646545" y="1440000"/>
          <a:ext cx="10898909"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1008000" y="6300000"/>
            <a:ext cx="9720000" cy="461665"/>
          </a:xfrm>
          <a:prstGeom prst="rect">
            <a:avLst/>
          </a:prstGeom>
        </p:spPr>
        <p:txBody>
          <a:bodyPr wrap="square">
            <a:spAutoFit/>
          </a:bodyPr>
          <a:lstStyle/>
          <a:p>
            <a:r>
              <a:rPr lang="en-GB" sz="1200" dirty="0">
                <a:solidFill>
                  <a:schemeClr val="tx1">
                    <a:lumMod val="65000"/>
                    <a:lumOff val="35000"/>
                  </a:schemeClr>
                </a:solidFill>
                <a:latin typeface="Segoe UI" panose="020B0502040204020203" pitchFamily="34" charset="0"/>
                <a:cs typeface="Segoe UI" panose="020B0502040204020203" pitchFamily="34" charset="0"/>
              </a:rPr>
              <a:t>Q7 Which, if any, of the following would help, or are already helping, your charity respond to the challenges presented by COVID-19 and the lockdown measures more generally? Non-funding support that has OR would help (NET</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a:t>
            </a:r>
            <a:r>
              <a:rPr lang="en-GB" sz="1200" dirty="0">
                <a:solidFill>
                  <a:schemeClr val="tx1">
                    <a:lumMod val="65000"/>
                    <a:lumOff val="35000"/>
                  </a:schemeClr>
                </a:solidFill>
                <a:latin typeface="Segoe UI" panose="020B0502040204020203" pitchFamily="34" charset="0"/>
                <a:cs typeface="Segoe UI" panose="020B0502040204020203" pitchFamily="34" charset="0"/>
              </a:rPr>
              <a:t>N 4827</a:t>
            </a:r>
          </a:p>
        </p:txBody>
      </p:sp>
    </p:spTree>
    <p:extLst>
      <p:ext uri="{BB962C8B-B14F-4D97-AF65-F5344CB8AC3E}">
        <p14:creationId xmlns:p14="http://schemas.microsoft.com/office/powerpoint/2010/main" val="3055910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dirty="0" smtClean="0"/>
              <a:t>WHAT SUPPORT IS NEEDED?</a:t>
            </a:r>
            <a:endParaRPr lang="en-GB" sz="3600" dirty="0"/>
          </a:p>
        </p:txBody>
      </p:sp>
      <p:graphicFrame>
        <p:nvGraphicFramePr>
          <p:cNvPr id="9" name="Chart 8"/>
          <p:cNvGraphicFramePr/>
          <p:nvPr>
            <p:extLst>
              <p:ext uri="{D42A27DB-BD31-4B8C-83A1-F6EECF244321}">
                <p14:modId xmlns:p14="http://schemas.microsoft.com/office/powerpoint/2010/main" val="3074326839"/>
              </p:ext>
            </p:extLst>
          </p:nvPr>
        </p:nvGraphicFramePr>
        <p:xfrm>
          <a:off x="692727" y="1330036"/>
          <a:ext cx="10861964" cy="4655129"/>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p:cNvSpPr/>
          <p:nvPr/>
        </p:nvSpPr>
        <p:spPr>
          <a:xfrm>
            <a:off x="692727" y="6123428"/>
            <a:ext cx="9485746" cy="685188"/>
          </a:xfrm>
          <a:prstGeom prst="rect">
            <a:avLst/>
          </a:prstGeom>
        </p:spPr>
        <p:txBody>
          <a:bodyPr wrap="square">
            <a:sp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Q8 Earlier you told us about how COVID-19 and the lockdown measures were affecting your charity</a:t>
            </a:r>
            <a:r>
              <a:rPr lang="en-GB" sz="1200" dirty="0" smtClean="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 In </a:t>
            </a:r>
            <a:r>
              <a:rPr lang="en-GB" sz="1200" dirty="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your view, what should OSCR and charity sector support organisations be doing to help your charity overcome these challenges</a:t>
            </a:r>
            <a:r>
              <a:rPr lang="en-GB" sz="1200" dirty="0" smtClean="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 Please </a:t>
            </a:r>
            <a:r>
              <a:rPr lang="en-GB" sz="1200" dirty="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give as much detail as you can</a:t>
            </a:r>
            <a:r>
              <a:rPr lang="en-GB" sz="1200" dirty="0" smtClean="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 Coded open responses. N 400</a:t>
            </a:r>
            <a:endParaRPr lang="en-GB" sz="1200"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4707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0919" y="310838"/>
            <a:ext cx="7875639" cy="1325563"/>
          </a:xfrm>
        </p:spPr>
        <p:txBody>
          <a:bodyPr>
            <a:normAutofit/>
          </a:bodyPr>
          <a:lstStyle/>
          <a:p>
            <a:pPr algn="ctr"/>
            <a:r>
              <a:rPr lang="en-GB" sz="3600" dirty="0" smtClean="0">
                <a:solidFill>
                  <a:schemeClr val="tx1">
                    <a:lumMod val="65000"/>
                    <a:lumOff val="35000"/>
                  </a:schemeClr>
                </a:solidFill>
              </a:rPr>
              <a:t>COVID-19 CHARITY SURVEY: CHARTS</a:t>
            </a:r>
            <a:endParaRPr lang="en-GB" sz="3600" dirty="0">
              <a:solidFill>
                <a:schemeClr val="tx1">
                  <a:lumMod val="65000"/>
                  <a:lumOff val="35000"/>
                </a:schemeClr>
              </a:solidFill>
            </a:endParaRPr>
          </a:p>
        </p:txBody>
      </p:sp>
      <p:sp>
        <p:nvSpPr>
          <p:cNvPr id="3" name="Content Placeholder 2"/>
          <p:cNvSpPr>
            <a:spLocks noGrp="1"/>
          </p:cNvSpPr>
          <p:nvPr>
            <p:ph idx="1"/>
          </p:nvPr>
        </p:nvSpPr>
        <p:spPr>
          <a:xfrm>
            <a:off x="1597892" y="1385453"/>
            <a:ext cx="10058399" cy="5144656"/>
          </a:xfrm>
        </p:spPr>
        <p:txBody>
          <a:bodyPr numCol="2" spcCol="360000">
            <a:normAutofit/>
          </a:bodyPr>
          <a:lstStyle/>
          <a:p>
            <a:pPr marL="0" indent="0">
              <a:lnSpc>
                <a:spcPct val="80000"/>
              </a:lnSpc>
              <a:spcBef>
                <a:spcPts val="600"/>
              </a:spcBef>
              <a:buNone/>
            </a:pPr>
            <a:r>
              <a:rPr lang="en-GB" sz="2000" dirty="0" smtClean="0">
                <a:solidFill>
                  <a:schemeClr val="tx1">
                    <a:lumMod val="65000"/>
                    <a:lumOff val="35000"/>
                  </a:schemeClr>
                </a:solidFill>
              </a:rPr>
              <a:t>FINDINGS</a:t>
            </a:r>
          </a:p>
          <a:p>
            <a:pPr marL="0" indent="0">
              <a:lnSpc>
                <a:spcPct val="80000"/>
              </a:lnSpc>
              <a:spcBef>
                <a:spcPts val="600"/>
              </a:spcBef>
              <a:buNone/>
            </a:pPr>
            <a:endParaRPr lang="en-GB" sz="1400" dirty="0" smtClean="0">
              <a:solidFill>
                <a:schemeClr val="tx1">
                  <a:lumMod val="65000"/>
                  <a:lumOff val="35000"/>
                </a:schemeClr>
              </a:solidFill>
              <a:hlinkClick r:id="rId2" action="ppaction://hlinksldjump"/>
            </a:endParaRPr>
          </a:p>
          <a:p>
            <a:pPr marL="0" indent="0">
              <a:lnSpc>
                <a:spcPct val="80000"/>
              </a:lnSpc>
              <a:spcBef>
                <a:spcPts val="600"/>
              </a:spcBef>
              <a:buNone/>
            </a:pPr>
            <a:r>
              <a:rPr lang="en-GB" sz="1400" dirty="0" smtClean="0">
                <a:solidFill>
                  <a:srgbClr val="72246C"/>
                </a:solidFill>
                <a:hlinkClick r:id="rId2" action="ppaction://hlinksldjump"/>
              </a:rPr>
              <a:t>How charities are being affected?</a:t>
            </a:r>
            <a:endParaRPr lang="en-GB" sz="1400" dirty="0" smtClean="0">
              <a:solidFill>
                <a:srgbClr val="72246C"/>
              </a:solidFill>
            </a:endParaRPr>
          </a:p>
          <a:p>
            <a:pPr marL="0" indent="0">
              <a:lnSpc>
                <a:spcPct val="80000"/>
              </a:lnSpc>
              <a:spcBef>
                <a:spcPts val="600"/>
              </a:spcBef>
              <a:buNone/>
            </a:pPr>
            <a:r>
              <a:rPr lang="en-GB" sz="1400" dirty="0" smtClean="0">
                <a:hlinkClick r:id="rId3" action="ppaction://hlinksldjump"/>
              </a:rPr>
              <a:t>How charities are being affected? (Summary)</a:t>
            </a:r>
            <a:endParaRPr lang="en-GB" sz="1400" dirty="0" smtClean="0"/>
          </a:p>
          <a:p>
            <a:pPr marL="0" indent="0">
              <a:lnSpc>
                <a:spcPct val="80000"/>
              </a:lnSpc>
              <a:spcBef>
                <a:spcPts val="600"/>
              </a:spcBef>
              <a:buNone/>
            </a:pPr>
            <a:r>
              <a:rPr lang="en-GB" sz="1400" dirty="0" smtClean="0">
                <a:hlinkClick r:id="rId4" action="ppaction://hlinksldjump"/>
              </a:rPr>
              <a:t>How severely are charities affected? (Overall)</a:t>
            </a:r>
            <a:endParaRPr lang="en-GB" sz="1400" dirty="0" smtClean="0"/>
          </a:p>
          <a:p>
            <a:pPr marL="0" indent="0">
              <a:lnSpc>
                <a:spcPct val="80000"/>
              </a:lnSpc>
              <a:spcBef>
                <a:spcPts val="600"/>
              </a:spcBef>
              <a:buNone/>
            </a:pPr>
            <a:r>
              <a:rPr lang="en-GB" sz="1400" dirty="0" smtClean="0">
                <a:hlinkClick r:id="rId5" action="ppaction://hlinksldjump"/>
              </a:rPr>
              <a:t>How severely are charities affected? (Very much or Severely)</a:t>
            </a:r>
            <a:endParaRPr lang="en-GB" sz="1400" dirty="0" smtClean="0"/>
          </a:p>
          <a:p>
            <a:pPr marL="0" indent="0">
              <a:lnSpc>
                <a:spcPct val="80000"/>
              </a:lnSpc>
              <a:spcBef>
                <a:spcPts val="600"/>
              </a:spcBef>
              <a:buNone/>
            </a:pPr>
            <a:r>
              <a:rPr lang="en-GB" sz="1400" dirty="0" smtClean="0">
                <a:hlinkClick r:id="rId6" action="ppaction://hlinksldjump"/>
              </a:rPr>
              <a:t>How have charities responded?</a:t>
            </a:r>
            <a:endParaRPr lang="en-GB" sz="1400" dirty="0" smtClean="0"/>
          </a:p>
          <a:p>
            <a:pPr marL="0" indent="0">
              <a:lnSpc>
                <a:spcPct val="80000"/>
              </a:lnSpc>
              <a:spcBef>
                <a:spcPts val="600"/>
              </a:spcBef>
              <a:buNone/>
            </a:pPr>
            <a:r>
              <a:rPr lang="en-GB" sz="1400" dirty="0" smtClean="0">
                <a:solidFill>
                  <a:schemeClr val="tx1">
                    <a:lumMod val="65000"/>
                    <a:lumOff val="35000"/>
                  </a:schemeClr>
                </a:solidFill>
                <a:hlinkClick r:id="rId7" action="ppaction://hlinksldjump"/>
              </a:rPr>
              <a:t>How have charities responded? (Summary)</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8" action="ppaction://hlinksldjump"/>
              </a:rPr>
              <a:t>Impact on number of volunteers</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9" action="ppaction://hlinksldjump"/>
              </a:rPr>
              <a:t>Financial threat within the next 12 months </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0" action="ppaction://hlinksldjump"/>
              </a:rPr>
              <a:t>Impact on future position</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1" action="ppaction://hlinksldjump"/>
              </a:rPr>
              <a:t>Impact on future position (summary)</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2" action="ppaction://hlinksldjump"/>
              </a:rPr>
              <a:t>Sources of help &amp; advice (1)</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3" action="ppaction://hlinksldjump"/>
              </a:rPr>
              <a:t>Sources of help &amp; advice (2)</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4" action="ppaction://hlinksldjump"/>
              </a:rPr>
              <a:t>Funding support</a:t>
            </a:r>
            <a:r>
              <a:rPr lang="en-GB" sz="1400" dirty="0" smtClean="0">
                <a:solidFill>
                  <a:schemeClr val="tx1">
                    <a:lumMod val="65000"/>
                    <a:lumOff val="35000"/>
                  </a:schemeClr>
                </a:solidFill>
              </a:rPr>
              <a:t> </a:t>
            </a:r>
          </a:p>
          <a:p>
            <a:pPr marL="0" indent="0">
              <a:lnSpc>
                <a:spcPct val="80000"/>
              </a:lnSpc>
              <a:spcBef>
                <a:spcPts val="600"/>
              </a:spcBef>
              <a:buNone/>
            </a:pPr>
            <a:r>
              <a:rPr lang="en-GB" sz="1400" dirty="0" smtClean="0">
                <a:solidFill>
                  <a:schemeClr val="tx1">
                    <a:lumMod val="65000"/>
                    <a:lumOff val="35000"/>
                  </a:schemeClr>
                </a:solidFill>
                <a:hlinkClick r:id="rId15" action="ppaction://hlinksldjump"/>
              </a:rPr>
              <a:t>Non-funding support</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6" action="ppaction://hlinksldjump"/>
              </a:rPr>
              <a:t>Funding support (summary)</a:t>
            </a:r>
            <a:endParaRPr lang="en-GB" sz="1400" dirty="0" smtClean="0">
              <a:solidFill>
                <a:schemeClr val="tx1">
                  <a:lumMod val="65000"/>
                  <a:lumOff val="35000"/>
                </a:schemeClr>
              </a:solidFill>
              <a:hlinkClick r:id="rId17" action="ppaction://hlinksldjump"/>
            </a:endParaRPr>
          </a:p>
          <a:p>
            <a:pPr marL="0" indent="0">
              <a:lnSpc>
                <a:spcPct val="80000"/>
              </a:lnSpc>
              <a:spcBef>
                <a:spcPts val="600"/>
              </a:spcBef>
              <a:buNone/>
            </a:pPr>
            <a:r>
              <a:rPr lang="en-GB" sz="1400" dirty="0" smtClean="0">
                <a:solidFill>
                  <a:schemeClr val="tx1">
                    <a:lumMod val="65000"/>
                    <a:lumOff val="35000"/>
                  </a:schemeClr>
                </a:solidFill>
                <a:hlinkClick r:id="rId18" action="ppaction://hlinksldjump"/>
              </a:rPr>
              <a:t>Non-funding support (summary)</a:t>
            </a:r>
            <a:endParaRPr lang="en-GB" sz="1400" dirty="0" smtClean="0">
              <a:solidFill>
                <a:schemeClr val="tx1">
                  <a:lumMod val="65000"/>
                  <a:lumOff val="35000"/>
                </a:schemeClr>
              </a:solidFill>
              <a:hlinkClick r:id="rId17" action="ppaction://hlinksldjump"/>
            </a:endParaRPr>
          </a:p>
          <a:p>
            <a:pPr marL="0" indent="0">
              <a:lnSpc>
                <a:spcPct val="80000"/>
              </a:lnSpc>
              <a:spcBef>
                <a:spcPts val="600"/>
              </a:spcBef>
              <a:buNone/>
            </a:pPr>
            <a:r>
              <a:rPr lang="en-GB" sz="1400" dirty="0" smtClean="0">
                <a:solidFill>
                  <a:schemeClr val="tx1">
                    <a:lumMod val="65000"/>
                    <a:lumOff val="35000"/>
                  </a:schemeClr>
                </a:solidFill>
                <a:hlinkClick r:id="rId17" action="ppaction://hlinksldjump"/>
              </a:rPr>
              <a:t>Support needed (open)</a:t>
            </a:r>
            <a:endParaRPr lang="en-GB" sz="1400" dirty="0" smtClean="0">
              <a:solidFill>
                <a:schemeClr val="tx1">
                  <a:lumMod val="65000"/>
                  <a:lumOff val="35000"/>
                </a:schemeClr>
              </a:solidFill>
            </a:endParaRPr>
          </a:p>
          <a:p>
            <a:pPr marL="0" indent="0">
              <a:lnSpc>
                <a:spcPct val="80000"/>
              </a:lnSpc>
              <a:spcBef>
                <a:spcPts val="600"/>
              </a:spcBef>
              <a:buNone/>
            </a:pPr>
            <a:endParaRPr lang="en-GB" sz="2000" dirty="0" smtClean="0">
              <a:solidFill>
                <a:schemeClr val="tx1">
                  <a:lumMod val="65000"/>
                  <a:lumOff val="35000"/>
                </a:schemeClr>
              </a:solidFill>
            </a:endParaRPr>
          </a:p>
          <a:p>
            <a:pPr marL="0" indent="0">
              <a:lnSpc>
                <a:spcPct val="80000"/>
              </a:lnSpc>
              <a:spcBef>
                <a:spcPts val="600"/>
              </a:spcBef>
              <a:buNone/>
            </a:pPr>
            <a:r>
              <a:rPr lang="en-GB" sz="2000" dirty="0" smtClean="0">
                <a:solidFill>
                  <a:schemeClr val="tx1">
                    <a:lumMod val="65000"/>
                    <a:lumOff val="35000"/>
                  </a:schemeClr>
                </a:solidFill>
              </a:rPr>
              <a:t>RESPONDENTS</a:t>
            </a:r>
          </a:p>
          <a:p>
            <a:pPr marL="0" indent="0">
              <a:lnSpc>
                <a:spcPct val="80000"/>
              </a:lnSpc>
              <a:spcBef>
                <a:spcPts val="600"/>
              </a:spcBef>
              <a:buNone/>
            </a:pP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19" action="ppaction://hlinksldjump"/>
              </a:rPr>
              <a:t>Charity age</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hlinkClick r:id="rId20" action="ppaction://hlinksldjump"/>
              </a:rPr>
              <a:t>Income</a:t>
            </a:r>
            <a:endParaRPr lang="en-GB" sz="1400" dirty="0" smtClean="0"/>
          </a:p>
          <a:p>
            <a:pPr marL="0" indent="0">
              <a:lnSpc>
                <a:spcPct val="80000"/>
              </a:lnSpc>
              <a:spcBef>
                <a:spcPts val="600"/>
              </a:spcBef>
              <a:buNone/>
            </a:pPr>
            <a:r>
              <a:rPr lang="en-GB" sz="1400" dirty="0" smtClean="0">
                <a:hlinkClick r:id="rId21" action="ppaction://hlinksldjump"/>
              </a:rPr>
              <a:t>Local authority area</a:t>
            </a:r>
            <a:endParaRPr lang="en-GB" sz="1400" dirty="0" smtClean="0"/>
          </a:p>
          <a:p>
            <a:pPr marL="0" indent="0">
              <a:lnSpc>
                <a:spcPct val="80000"/>
              </a:lnSpc>
              <a:spcBef>
                <a:spcPts val="600"/>
              </a:spcBef>
              <a:buNone/>
            </a:pPr>
            <a:r>
              <a:rPr lang="en-GB" sz="1400" dirty="0" smtClean="0">
                <a:solidFill>
                  <a:schemeClr val="tx1">
                    <a:lumMod val="65000"/>
                    <a:lumOff val="35000"/>
                  </a:schemeClr>
                </a:solidFill>
                <a:hlinkClick r:id="rId22" action="ppaction://hlinksldjump"/>
              </a:rPr>
              <a:t>Region</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23" action="ppaction://hlinksldjump"/>
              </a:rPr>
              <a:t>Main income sources</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24" action="ppaction://hlinksldjump"/>
              </a:rPr>
              <a:t>Main income sources (summary)</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25" action="ppaction://hlinksldjump"/>
              </a:rPr>
              <a:t>Scale</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26" action="ppaction://hlinksldjump"/>
              </a:rPr>
              <a:t>Paid staff</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solidFill>
                  <a:schemeClr val="tx1">
                    <a:lumMod val="65000"/>
                    <a:lumOff val="35000"/>
                  </a:schemeClr>
                </a:solidFill>
                <a:hlinkClick r:id="rId27" action="ppaction://hlinksldjump"/>
              </a:rPr>
              <a:t>Volunteers engaged</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hlinkClick r:id="rId28" action="ppaction://hlinksldjump"/>
              </a:rPr>
              <a:t>Sector</a:t>
            </a:r>
            <a:endParaRPr lang="en-GB" sz="1400" dirty="0" smtClean="0"/>
          </a:p>
          <a:p>
            <a:pPr marL="0" indent="0">
              <a:lnSpc>
                <a:spcPct val="80000"/>
              </a:lnSpc>
              <a:spcBef>
                <a:spcPts val="600"/>
              </a:spcBef>
              <a:buNone/>
            </a:pPr>
            <a:r>
              <a:rPr lang="en-GB" sz="1400" dirty="0" smtClean="0">
                <a:solidFill>
                  <a:schemeClr val="tx1">
                    <a:lumMod val="65000"/>
                    <a:lumOff val="35000"/>
                  </a:schemeClr>
                </a:solidFill>
                <a:hlinkClick r:id="rId29" action="ppaction://hlinksldjump"/>
              </a:rPr>
              <a:t>Sector (summary)</a:t>
            </a:r>
            <a:endParaRPr lang="en-GB" sz="1400" dirty="0" smtClean="0">
              <a:solidFill>
                <a:schemeClr val="tx1">
                  <a:lumMod val="65000"/>
                  <a:lumOff val="35000"/>
                </a:schemeClr>
              </a:solidFill>
            </a:endParaRPr>
          </a:p>
          <a:p>
            <a:pPr marL="0" indent="0">
              <a:lnSpc>
                <a:spcPct val="80000"/>
              </a:lnSpc>
              <a:spcBef>
                <a:spcPts val="600"/>
              </a:spcBef>
              <a:buNone/>
            </a:pPr>
            <a:r>
              <a:rPr lang="en-GB" sz="1400" dirty="0" smtClean="0">
                <a:hlinkClick r:id="rId30" action="ppaction://hlinksldjump"/>
              </a:rPr>
              <a:t>Survey background</a:t>
            </a:r>
            <a:endParaRPr lang="en-GB" sz="1400" dirty="0" smtClean="0"/>
          </a:p>
          <a:p>
            <a:pPr marL="0" indent="0">
              <a:lnSpc>
                <a:spcPct val="80000"/>
              </a:lnSpc>
              <a:buNone/>
            </a:pPr>
            <a:endParaRPr lang="en-GB" sz="1400" dirty="0"/>
          </a:p>
        </p:txBody>
      </p:sp>
    </p:spTree>
    <p:extLst>
      <p:ext uri="{BB962C8B-B14F-4D97-AF65-F5344CB8AC3E}">
        <p14:creationId xmlns:p14="http://schemas.microsoft.com/office/powerpoint/2010/main" val="30621525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8167" y="246678"/>
            <a:ext cx="6292646" cy="1325563"/>
          </a:xfrm>
        </p:spPr>
        <p:txBody>
          <a:bodyPr>
            <a:normAutofit/>
          </a:bodyPr>
          <a:lstStyle/>
          <a:p>
            <a:r>
              <a:rPr lang="en-GB" sz="3600" dirty="0" smtClean="0">
                <a:solidFill>
                  <a:schemeClr val="tx1">
                    <a:lumMod val="65000"/>
                    <a:lumOff val="35000"/>
                  </a:schemeClr>
                </a:solidFill>
              </a:rPr>
              <a:t>RESPONDENTS: CHARITY AGE</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6348050"/>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2679112" y="6327249"/>
            <a:ext cx="7220888" cy="289951"/>
          </a:xfrm>
          <a:prstGeom prst="rect">
            <a:avLst/>
          </a:prstGeom>
        </p:spPr>
        <p:txBody>
          <a:bodyPr wrap="none">
            <a:sp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Q10 How long has your charity been established</a:t>
            </a:r>
            <a:r>
              <a:rPr lang="en-GB" sz="1200" dirty="0" smtClean="0">
                <a:solidFill>
                  <a:schemeClr val="tx1">
                    <a:lumMod val="65000"/>
                    <a:lumOff val="35000"/>
                  </a:schemeClr>
                </a:solidFill>
                <a:latin typeface="Segoe UI" panose="020B0502040204020203" pitchFamily="34" charset="0"/>
                <a:ea typeface="Calibri" panose="020F0502020204030204" pitchFamily="34" charset="0"/>
                <a:cs typeface="Times New Roman" panose="02020603050405020304" pitchFamily="18" charset="0"/>
              </a:rPr>
              <a:t>? Respondents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N 4827. Scottish Charity Register 24921</a:t>
            </a:r>
            <a:endParaRPr lang="en-GB" sz="1200"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41138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8364" y="366437"/>
            <a:ext cx="5523271" cy="1325563"/>
          </a:xfrm>
        </p:spPr>
        <p:txBody>
          <a:bodyPr>
            <a:normAutofit/>
          </a:bodyPr>
          <a:lstStyle/>
          <a:p>
            <a:r>
              <a:rPr lang="en-GB" sz="3600" dirty="0" smtClean="0">
                <a:solidFill>
                  <a:schemeClr val="tx1">
                    <a:lumMod val="65000"/>
                    <a:lumOff val="35000"/>
                  </a:schemeClr>
                </a:solidFill>
              </a:rPr>
              <a:t>RESPONDENTS: INCOME</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17842331"/>
              </p:ext>
            </p:extLst>
          </p:nvPr>
        </p:nvGraphicFramePr>
        <p:xfrm>
          <a:off x="572655" y="1385455"/>
          <a:ext cx="10880436" cy="4626545"/>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2336800" y="6338571"/>
            <a:ext cx="7117564" cy="487569"/>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Q11 What was your charity’s income in its most recent set of annual accounts</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Respondents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N 4827. Scottish Charity Register N 24921</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36871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2656" y="309707"/>
            <a:ext cx="8582891" cy="1325563"/>
          </a:xfrm>
        </p:spPr>
        <p:txBody>
          <a:bodyPr>
            <a:normAutofit/>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LOCAL AUTHORITY AREA</a:t>
            </a:r>
            <a:endParaRPr lang="en-GB"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9438258"/>
              </p:ext>
            </p:extLst>
          </p:nvPr>
        </p:nvGraphicFramePr>
        <p:xfrm>
          <a:off x="914399" y="1265382"/>
          <a:ext cx="10547927" cy="4911581"/>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367994" y="6222780"/>
            <a:ext cx="9092217" cy="487569"/>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Segoe UI" panose="020B0502040204020203" pitchFamily="34" charset="0"/>
              </a:rPr>
              <a:t>Q12 In which local authority area is your charity based</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Segoe UI" panose="020B0502040204020203" pitchFamily="34" charset="0"/>
              </a:rPr>
              <a:t>? </a:t>
            </a:r>
            <a:r>
              <a:rPr lang="en-GB" sz="1200" dirty="0">
                <a:solidFill>
                  <a:schemeClr val="tx1">
                    <a:lumMod val="50000"/>
                    <a:lumOff val="50000"/>
                  </a:schemeClr>
                </a:solidFill>
                <a:latin typeface="Segoe UI" panose="020B0502040204020203" pitchFamily="34" charset="0"/>
                <a:cs typeface="Segoe UI" panose="020B0502040204020203" pitchFamily="34" charset="0"/>
              </a:rPr>
              <a:t>If your charity is based in more than one local authority, please chose the location of its main office</a:t>
            </a:r>
            <a:r>
              <a:rPr lang="en-GB" sz="1200" dirty="0" smtClean="0">
                <a:solidFill>
                  <a:schemeClr val="tx1">
                    <a:lumMod val="50000"/>
                    <a:lumOff val="50000"/>
                  </a:schemeClr>
                </a:solidFill>
                <a:latin typeface="Segoe UI" panose="020B0502040204020203" pitchFamily="34" charset="0"/>
                <a:cs typeface="Segoe UI" panose="020B0502040204020203" pitchFamily="34" charset="0"/>
              </a:rPr>
              <a:t>.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N 4827</a:t>
            </a:r>
            <a:r>
              <a:rPr lang="en-GB" sz="1200" dirty="0">
                <a:solidFill>
                  <a:schemeClr val="tx1">
                    <a:lumMod val="50000"/>
                    <a:lumOff val="50000"/>
                  </a:schemeClr>
                </a:solidFill>
                <a:latin typeface="Segoe UI" panose="020B0502040204020203" pitchFamily="34" charset="0"/>
                <a:ea typeface="Calibri" panose="020F0502020204030204" pitchFamily="34" charset="0"/>
              </a:rPr>
              <a:t>. Scottish Charity Register 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24921</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81006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4310" y="374957"/>
            <a:ext cx="5299587" cy="1325563"/>
          </a:xfrm>
        </p:spPr>
        <p:txBody>
          <a:bodyPr>
            <a:normAutofit/>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REGION</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34133134"/>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1367994" y="6222780"/>
            <a:ext cx="9092217" cy="487569"/>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Segoe UI" panose="020B0502040204020203" pitchFamily="34" charset="0"/>
              </a:rPr>
              <a:t>Q12 In which local authority area is your charity based</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Segoe UI" panose="020B0502040204020203" pitchFamily="34" charset="0"/>
              </a:rPr>
              <a:t>? </a:t>
            </a:r>
            <a:r>
              <a:rPr lang="en-GB" sz="1200" dirty="0">
                <a:solidFill>
                  <a:schemeClr val="tx1">
                    <a:lumMod val="50000"/>
                    <a:lumOff val="50000"/>
                  </a:schemeClr>
                </a:solidFill>
                <a:latin typeface="Segoe UI" panose="020B0502040204020203" pitchFamily="34" charset="0"/>
                <a:cs typeface="Segoe UI" panose="020B0502040204020203" pitchFamily="34" charset="0"/>
              </a:rPr>
              <a:t>If your charity is based in more than one local authority, please chose the location of its main office</a:t>
            </a:r>
            <a:r>
              <a:rPr lang="en-GB" sz="1200" dirty="0" smtClean="0">
                <a:solidFill>
                  <a:schemeClr val="tx1">
                    <a:lumMod val="50000"/>
                    <a:lumOff val="50000"/>
                  </a:schemeClr>
                </a:solidFill>
                <a:latin typeface="Segoe UI" panose="020B0502040204020203" pitchFamily="34" charset="0"/>
                <a:cs typeface="Segoe UI" panose="020B0502040204020203" pitchFamily="34" charset="0"/>
              </a:rPr>
              <a:t>. Summarised by regions.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N 4827</a:t>
            </a:r>
            <a:r>
              <a:rPr lang="en-GB" sz="1200" dirty="0">
                <a:solidFill>
                  <a:schemeClr val="tx1">
                    <a:lumMod val="50000"/>
                    <a:lumOff val="50000"/>
                  </a:schemeClr>
                </a:solidFill>
                <a:latin typeface="Segoe UI" panose="020B0502040204020203" pitchFamily="34" charset="0"/>
                <a:ea typeface="Calibri" panose="020F0502020204030204" pitchFamily="34" charset="0"/>
              </a:rPr>
              <a:t>. Scottish Charity Register 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24921</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14065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4180" y="366437"/>
            <a:ext cx="8631639" cy="1325563"/>
          </a:xfrm>
        </p:spPr>
        <p:txBody>
          <a:bodyPr>
            <a:normAutofit/>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MAIN INCOME SOURCES</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20811710"/>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3136654" y="6400800"/>
            <a:ext cx="4963637" cy="289951"/>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Q13 Usually, what are your charity’s main sources of income</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r>
              <a:rPr lang="en-GB" sz="1200" dirty="0">
                <a:solidFill>
                  <a:schemeClr val="tx1">
                    <a:lumMod val="50000"/>
                    <a:lumOff val="50000"/>
                  </a:schemeClr>
                </a:solidFill>
                <a:latin typeface="Segoe UI" panose="020B0502040204020203" pitchFamily="34" charset="0"/>
                <a:ea typeface="Calibri" panose="020F0502020204030204" pitchFamily="34" charset="0"/>
              </a:rPr>
              <a:t>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4827</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37767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51047242"/>
              </p:ext>
            </p:extLst>
          </p:nvPr>
        </p:nvGraphicFramePr>
        <p:xfrm>
          <a:off x="2340000" y="1690688"/>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a:spLocks noGrp="1"/>
          </p:cNvSpPr>
          <p:nvPr>
            <p:ph type="title"/>
          </p:nvPr>
        </p:nvSpPr>
        <p:spPr>
          <a:xfrm>
            <a:off x="1076051" y="354832"/>
            <a:ext cx="10087897" cy="1325563"/>
          </a:xfrm>
        </p:spPr>
        <p:txBody>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MAIN INCOME SOURCES </a:t>
            </a:r>
            <a:r>
              <a:rPr lang="en-GB" sz="2000" dirty="0" smtClean="0">
                <a:solidFill>
                  <a:schemeClr val="tx1">
                    <a:lumMod val="65000"/>
                    <a:lumOff val="35000"/>
                  </a:schemeClr>
                </a:solidFill>
              </a:rPr>
              <a:t>(SUMMARY)</a:t>
            </a:r>
            <a:endParaRPr lang="en-GB" sz="2000" dirty="0">
              <a:solidFill>
                <a:schemeClr val="tx1">
                  <a:lumMod val="65000"/>
                  <a:lumOff val="35000"/>
                </a:schemeClr>
              </a:solidFill>
            </a:endParaRPr>
          </a:p>
        </p:txBody>
      </p:sp>
      <p:sp>
        <p:nvSpPr>
          <p:cNvPr id="7" name="Rectangle 6"/>
          <p:cNvSpPr/>
          <p:nvPr/>
        </p:nvSpPr>
        <p:spPr>
          <a:xfrm>
            <a:off x="3653890" y="6363854"/>
            <a:ext cx="4825092" cy="289951"/>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Q13 Usually, what are your charity’s main sources of income</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r>
              <a:rPr lang="en-GB" sz="1200" dirty="0">
                <a:solidFill>
                  <a:schemeClr val="tx1">
                    <a:lumMod val="50000"/>
                    <a:lumOff val="50000"/>
                  </a:schemeClr>
                </a:solidFill>
                <a:latin typeface="Segoe UI" panose="020B0502040204020203" pitchFamily="34" charset="0"/>
                <a:ea typeface="Calibri" panose="020F0502020204030204" pitchFamily="34" charset="0"/>
              </a:rPr>
              <a:t>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4827</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4935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7858" y="490229"/>
            <a:ext cx="5024284" cy="1325563"/>
          </a:xfrm>
        </p:spPr>
        <p:txBody>
          <a:bodyPr>
            <a:normAutofit/>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SCALE</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79098137"/>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2824136" y="6421699"/>
            <a:ext cx="6591728" cy="289951"/>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Q14 Which of the following best describes where your charity provides its service(s</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r>
              <a:rPr lang="en-GB" sz="1200" dirty="0">
                <a:solidFill>
                  <a:schemeClr val="tx1">
                    <a:lumMod val="50000"/>
                    <a:lumOff val="50000"/>
                  </a:schemeClr>
                </a:solidFill>
                <a:latin typeface="Segoe UI" panose="020B0502040204020203" pitchFamily="34" charset="0"/>
                <a:ea typeface="Calibri" panose="020F0502020204030204" pitchFamily="34" charset="0"/>
              </a:rPr>
              <a:t>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4827</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03584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4567" y="480397"/>
            <a:ext cx="5810865" cy="1325563"/>
          </a:xfrm>
        </p:spPr>
        <p:txBody>
          <a:bodyPr>
            <a:normAutofit/>
          </a:bodyPr>
          <a:lstStyle/>
          <a:p>
            <a:r>
              <a:rPr lang="en-GB" sz="3600" dirty="0"/>
              <a:t>RESPONDENTS: </a:t>
            </a:r>
            <a:r>
              <a:rPr lang="en-GB" sz="3600" dirty="0" smtClean="0">
                <a:solidFill>
                  <a:schemeClr val="tx1">
                    <a:lumMod val="65000"/>
                    <a:lumOff val="35000"/>
                  </a:schemeClr>
                </a:solidFill>
              </a:rPr>
              <a:t>PAID STAFF</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40340290"/>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394691" y="6322243"/>
            <a:ext cx="8990280" cy="487569"/>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Q15a How many paid staff members (including both full and part time paid staff) are normally employed at your charity</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r>
              <a:rPr lang="en-GB" sz="1200" dirty="0">
                <a:solidFill>
                  <a:schemeClr val="tx1">
                    <a:lumMod val="50000"/>
                    <a:lumOff val="50000"/>
                  </a:schemeClr>
                </a:solidFill>
                <a:latin typeface="Segoe UI" panose="020B0502040204020203" pitchFamily="34" charset="0"/>
                <a:ea typeface="Calibri" panose="020F0502020204030204" pitchFamily="34" charset="0"/>
              </a:rPr>
              <a:t>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4827</a:t>
            </a:r>
            <a:r>
              <a:rPr lang="en-GB" sz="1200" dirty="0">
                <a:solidFill>
                  <a:schemeClr val="tx1">
                    <a:lumMod val="50000"/>
                    <a:lumOff val="50000"/>
                  </a:schemeClr>
                </a:solidFill>
                <a:latin typeface="Segoe UI" panose="020B0502040204020203" pitchFamily="34" charset="0"/>
                <a:ea typeface="Calibri" panose="020F0502020204030204" pitchFamily="34" charset="0"/>
              </a:rPr>
              <a:t>. Scottish Charity Register 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24921 </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19171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7548" y="366437"/>
            <a:ext cx="8504903" cy="1325563"/>
          </a:xfrm>
        </p:spPr>
        <p:txBody>
          <a:bodyPr>
            <a:noAutofit/>
          </a:bodyPr>
          <a:lstStyle/>
          <a:p>
            <a:r>
              <a:rPr lang="en-GB" sz="3600" dirty="0"/>
              <a:t>RESPONDENTS: </a:t>
            </a:r>
            <a:r>
              <a:rPr lang="en-GB" sz="3600" dirty="0" smtClean="0">
                <a:solidFill>
                  <a:schemeClr val="tx1">
                    <a:lumMod val="65000"/>
                    <a:lumOff val="35000"/>
                  </a:schemeClr>
                </a:solidFill>
              </a:rPr>
              <a:t>VOLUNTEERS ENGAGED</a:t>
            </a:r>
            <a:endParaRPr lang="en-GB" sz="36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66169799"/>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2552451" y="6326909"/>
            <a:ext cx="7347549" cy="289951"/>
          </a:xfrm>
          <a:prstGeom prst="rect">
            <a:avLst/>
          </a:prstGeom>
        </p:spPr>
        <p:txBody>
          <a:bodyPr wrap="square">
            <a:spAutoFit/>
          </a:bodyPr>
          <a:lstStyle/>
          <a:p>
            <a:pPr>
              <a:lnSpc>
                <a:spcPct val="107000"/>
              </a:lnSpc>
              <a:spcAft>
                <a:spcPts val="800"/>
              </a:spcAft>
            </a:pPr>
            <a:r>
              <a:rPr lang="en-GB" sz="1200" dirty="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Q15b How many volunteers are normally engaged by your charity (not including charity trustees</a:t>
            </a:r>
            <a:r>
              <a:rPr lang="en-GB" sz="1200" dirty="0" smtClean="0">
                <a:solidFill>
                  <a:schemeClr val="tx1">
                    <a:lumMod val="50000"/>
                    <a:lumOff val="50000"/>
                  </a:schemeClr>
                </a:solidFill>
                <a:latin typeface="Segoe UI" panose="020B0502040204020203" pitchFamily="34" charset="0"/>
                <a:ea typeface="Calibri" panose="020F0502020204030204" pitchFamily="34" charset="0"/>
                <a:cs typeface="Times New Roman" panose="02020603050405020304" pitchFamily="18" charset="0"/>
              </a:rPr>
              <a:t>)? </a:t>
            </a:r>
            <a:r>
              <a:rPr lang="en-GB" sz="1200" dirty="0">
                <a:solidFill>
                  <a:schemeClr val="tx1">
                    <a:lumMod val="50000"/>
                    <a:lumOff val="50000"/>
                  </a:schemeClr>
                </a:solidFill>
                <a:latin typeface="Segoe UI" panose="020B0502040204020203" pitchFamily="34" charset="0"/>
                <a:ea typeface="Calibri" panose="020F0502020204030204" pitchFamily="34" charset="0"/>
              </a:rPr>
              <a:t>N </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1275</a:t>
            </a:r>
            <a:endParaRPr lang="en-GB"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51045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9781" y="366437"/>
            <a:ext cx="5555225" cy="1325563"/>
          </a:xfrm>
        </p:spPr>
        <p:txBody>
          <a:bodyPr>
            <a:normAutofit/>
          </a:bodyPr>
          <a:lstStyle/>
          <a:p>
            <a:r>
              <a:rPr lang="en-GB" sz="3600" dirty="0">
                <a:solidFill>
                  <a:schemeClr val="tx1">
                    <a:lumMod val="65000"/>
                    <a:lumOff val="35000"/>
                  </a:schemeClr>
                </a:solidFill>
              </a:rPr>
              <a:t>RESPONDENTS: </a:t>
            </a:r>
            <a:r>
              <a:rPr lang="en-GB" sz="3600" dirty="0" smtClean="0">
                <a:solidFill>
                  <a:schemeClr val="tx1">
                    <a:lumMod val="65000"/>
                    <a:lumOff val="35000"/>
                  </a:schemeClr>
                </a:solidFill>
              </a:rPr>
              <a:t>SECTOR</a:t>
            </a:r>
            <a:endParaRPr lang="en-GB" sz="3600" dirty="0">
              <a:solidFill>
                <a:schemeClr val="tx1">
                  <a:lumMod val="65000"/>
                  <a:lumOff val="35000"/>
                </a:schemeClr>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618010534"/>
              </p:ext>
            </p:extLst>
          </p:nvPr>
        </p:nvGraphicFramePr>
        <p:xfrm>
          <a:off x="1689902" y="1692000"/>
          <a:ext cx="9234982"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10"/>
          <p:cNvSpPr/>
          <p:nvPr/>
        </p:nvSpPr>
        <p:spPr>
          <a:xfrm>
            <a:off x="3232727" y="6387558"/>
            <a:ext cx="5213655" cy="276999"/>
          </a:xfrm>
          <a:prstGeom prst="rect">
            <a:avLst/>
          </a:prstGeom>
        </p:spPr>
        <p:txBody>
          <a:bodyPr wrap="square">
            <a:spAutoFit/>
          </a:bodyPr>
          <a:lstStyle/>
          <a:p>
            <a:r>
              <a:rPr lang="en-GB" sz="1200" dirty="0">
                <a:solidFill>
                  <a:schemeClr val="tx1">
                    <a:lumMod val="50000"/>
                    <a:lumOff val="50000"/>
                  </a:schemeClr>
                </a:solidFill>
                <a:latin typeface="Segoe UI" panose="020B0502040204020203" pitchFamily="34" charset="0"/>
                <a:ea typeface="Calibri" panose="020F0502020204030204" pitchFamily="34" charset="0"/>
              </a:rPr>
              <a:t>Q16 In which sector or sectors does your charity mainly operate</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 N 4827</a:t>
            </a:r>
            <a:endParaRPr lang="en-GB" sz="1200" dirty="0">
              <a:solidFill>
                <a:schemeClr val="tx1">
                  <a:lumMod val="50000"/>
                  <a:lumOff val="50000"/>
                </a:schemeClr>
              </a:solidFill>
            </a:endParaRPr>
          </a:p>
        </p:txBody>
      </p:sp>
    </p:spTree>
    <p:extLst>
      <p:ext uri="{BB962C8B-B14F-4D97-AF65-F5344CB8AC3E}">
        <p14:creationId xmlns:p14="http://schemas.microsoft.com/office/powerpoint/2010/main" val="3087564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4000" y="360000"/>
            <a:ext cx="8295193" cy="1325563"/>
          </a:xfrm>
        </p:spPr>
        <p:txBody>
          <a:bodyPr>
            <a:normAutofit/>
          </a:bodyPr>
          <a:lstStyle/>
          <a:p>
            <a:pPr algn="ctr"/>
            <a:r>
              <a:rPr lang="en-GB" sz="3600" dirty="0" smtClean="0"/>
              <a:t>HOW ARE CHARITIES BEING AFFECTED?</a:t>
            </a:r>
            <a:endParaRPr lang="en-GB" sz="3600" dirty="0"/>
          </a:p>
        </p:txBody>
      </p:sp>
      <p:sp>
        <p:nvSpPr>
          <p:cNvPr id="14" name="Text Box 2"/>
          <p:cNvSpPr txBox="1">
            <a:spLocks noChangeArrowheads="1"/>
          </p:cNvSpPr>
          <p:nvPr/>
        </p:nvSpPr>
        <p:spPr bwMode="auto">
          <a:xfrm>
            <a:off x="1224071" y="6479999"/>
            <a:ext cx="9720000" cy="360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Q1a. In which of the following ways, if any, has your charity been affected by COVID-19 and the lockdown measures more generally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5" name="Chart 4"/>
          <p:cNvGraphicFramePr/>
          <p:nvPr>
            <p:extLst>
              <p:ext uri="{D42A27DB-BD31-4B8C-83A1-F6EECF244321}">
                <p14:modId xmlns:p14="http://schemas.microsoft.com/office/powerpoint/2010/main" val="2914765400"/>
              </p:ext>
            </p:extLst>
          </p:nvPr>
        </p:nvGraphicFramePr>
        <p:xfrm>
          <a:off x="1051596" y="1495418"/>
          <a:ext cx="10080000" cy="486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40179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2090" y="366437"/>
            <a:ext cx="7924800" cy="1325563"/>
          </a:xfrm>
        </p:spPr>
        <p:txBody>
          <a:bodyPr>
            <a:normAutofit/>
          </a:bodyPr>
          <a:lstStyle/>
          <a:p>
            <a:r>
              <a:rPr lang="en-GB" dirty="0">
                <a:solidFill>
                  <a:schemeClr val="tx1">
                    <a:lumMod val="65000"/>
                    <a:lumOff val="35000"/>
                  </a:schemeClr>
                </a:solidFill>
              </a:rPr>
              <a:t>RESPONDENTS: </a:t>
            </a:r>
            <a:r>
              <a:rPr lang="en-GB" dirty="0" smtClean="0">
                <a:solidFill>
                  <a:schemeClr val="tx1">
                    <a:lumMod val="65000"/>
                    <a:lumOff val="35000"/>
                  </a:schemeClr>
                </a:solidFill>
              </a:rPr>
              <a:t>SECTOR </a:t>
            </a:r>
            <a:r>
              <a:rPr lang="en-GB" sz="2000" dirty="0" smtClean="0">
                <a:solidFill>
                  <a:schemeClr val="tx1">
                    <a:lumMod val="65000"/>
                    <a:lumOff val="35000"/>
                  </a:schemeClr>
                </a:solidFill>
              </a:rPr>
              <a:t>(SUMMARY)</a:t>
            </a:r>
            <a:endParaRPr lang="en-GB" sz="2000" dirty="0">
              <a:solidFill>
                <a:schemeClr val="tx1">
                  <a:lumMod val="65000"/>
                  <a:lumOff val="3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74737089"/>
              </p:ext>
            </p:extLst>
          </p:nvPr>
        </p:nvGraphicFramePr>
        <p:xfrm>
          <a:off x="2340000" y="1692000"/>
          <a:ext cx="756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3177309" y="6417129"/>
            <a:ext cx="5987532" cy="276999"/>
          </a:xfrm>
          <a:prstGeom prst="rect">
            <a:avLst/>
          </a:prstGeom>
        </p:spPr>
        <p:txBody>
          <a:bodyPr wrap="square">
            <a:spAutoFit/>
          </a:bodyPr>
          <a:lstStyle/>
          <a:p>
            <a:r>
              <a:rPr lang="en-GB" sz="1200" dirty="0">
                <a:solidFill>
                  <a:schemeClr val="tx1">
                    <a:lumMod val="50000"/>
                    <a:lumOff val="50000"/>
                  </a:schemeClr>
                </a:solidFill>
                <a:latin typeface="Segoe UI" panose="020B0502040204020203" pitchFamily="34" charset="0"/>
                <a:ea typeface="Calibri" panose="020F0502020204030204" pitchFamily="34" charset="0"/>
              </a:rPr>
              <a:t>Q16 In which sector or sectors does your charity mainly operate</a:t>
            </a:r>
            <a:r>
              <a:rPr lang="en-GB" sz="1200" dirty="0" smtClean="0">
                <a:solidFill>
                  <a:schemeClr val="tx1">
                    <a:lumMod val="50000"/>
                    <a:lumOff val="50000"/>
                  </a:schemeClr>
                </a:solidFill>
                <a:latin typeface="Segoe UI" panose="020B0502040204020203" pitchFamily="34" charset="0"/>
                <a:ea typeface="Calibri" panose="020F0502020204030204" pitchFamily="34" charset="0"/>
              </a:rPr>
              <a:t>? (Summary). N 4827</a:t>
            </a:r>
            <a:endParaRPr lang="en-GB" sz="1200" dirty="0">
              <a:solidFill>
                <a:schemeClr val="tx1">
                  <a:lumMod val="50000"/>
                  <a:lumOff val="50000"/>
                </a:schemeClr>
              </a:solidFill>
            </a:endParaRPr>
          </a:p>
        </p:txBody>
      </p:sp>
    </p:spTree>
    <p:extLst>
      <p:ext uri="{BB962C8B-B14F-4D97-AF65-F5344CB8AC3E}">
        <p14:creationId xmlns:p14="http://schemas.microsoft.com/office/powerpoint/2010/main" val="40859675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368" y="452808"/>
            <a:ext cx="10515600" cy="1325563"/>
          </a:xfrm>
        </p:spPr>
        <p:txBody>
          <a:bodyPr>
            <a:normAutofit/>
          </a:bodyPr>
          <a:lstStyle/>
          <a:p>
            <a:r>
              <a:rPr lang="en-GB" sz="3600" dirty="0" smtClean="0"/>
              <a:t>SURVEY</a:t>
            </a:r>
            <a:endParaRPr lang="en-GB" sz="3600" dirty="0"/>
          </a:p>
        </p:txBody>
      </p:sp>
      <p:grpSp>
        <p:nvGrpSpPr>
          <p:cNvPr id="12" name="Group 11"/>
          <p:cNvGrpSpPr/>
          <p:nvPr/>
        </p:nvGrpSpPr>
        <p:grpSpPr>
          <a:xfrm>
            <a:off x="914355" y="1489300"/>
            <a:ext cx="3043297" cy="816579"/>
            <a:chOff x="906403" y="1775546"/>
            <a:chExt cx="3043297" cy="816579"/>
          </a:xfrm>
        </p:grpSpPr>
        <p:sp>
          <p:nvSpPr>
            <p:cNvPr id="6" name="Text Box 2"/>
            <p:cNvSpPr txBox="1">
              <a:spLocks noChangeArrowheads="1"/>
            </p:cNvSpPr>
            <p:nvPr/>
          </p:nvSpPr>
          <p:spPr bwMode="auto">
            <a:xfrm>
              <a:off x="906403" y="1775546"/>
              <a:ext cx="3043297" cy="816579"/>
            </a:xfrm>
            <a:prstGeom prst="rect">
              <a:avLst/>
            </a:prstGeom>
            <a:solidFill>
              <a:schemeClr val="bg1">
                <a:lumMod val="95000"/>
              </a:schemeClr>
            </a:solid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en-GB" sz="3000" dirty="0" smtClean="0">
                  <a:solidFill>
                    <a:schemeClr val="accent2"/>
                  </a:solidFill>
                  <a:effectLst/>
                  <a:latin typeface="Segoe UI" panose="020B0502040204020203" pitchFamily="34" charset="0"/>
                  <a:ea typeface="Calibri" panose="020F0502020204030204" pitchFamily="34" charset="0"/>
                  <a:cs typeface="Segoe UI" panose="020B0502040204020203" pitchFamily="34" charset="0"/>
                </a:rPr>
                <a:t>24,921</a:t>
              </a:r>
              <a:endParaRPr lang="en-GB" sz="1100" dirty="0">
                <a:solidFill>
                  <a:schemeClr val="accent2"/>
                </a:solidFill>
                <a:effectLst/>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800"/>
                </a:spcAft>
              </a:pPr>
              <a:r>
                <a:rPr lang="en-GB" sz="1200" dirty="0">
                  <a:solidFill>
                    <a:schemeClr val="tx1">
                      <a:lumMod val="75000"/>
                      <a:lumOff val="25000"/>
                    </a:schemeClr>
                  </a:solidFill>
                  <a:effectLst/>
                  <a:latin typeface="Segoe UI" panose="020B0502040204020203" pitchFamily="34" charset="0"/>
                  <a:ea typeface="Calibri" panose="020F0502020204030204" pitchFamily="34" charset="0"/>
                  <a:cs typeface="Segoe UI" panose="020B0502040204020203" pitchFamily="34" charset="0"/>
                </a:rPr>
                <a:t>Charities on the Scottish Charity </a:t>
              </a:r>
              <a:r>
                <a:rPr lang="en-GB" sz="1200" dirty="0" smtClean="0">
                  <a:solidFill>
                    <a:schemeClr val="tx1">
                      <a:lumMod val="75000"/>
                      <a:lumOff val="25000"/>
                    </a:schemeClr>
                  </a:solidFill>
                  <a:effectLst/>
                  <a:latin typeface="Segoe UI" panose="020B0502040204020203" pitchFamily="34" charset="0"/>
                  <a:ea typeface="Calibri" panose="020F0502020204030204" pitchFamily="34" charset="0"/>
                  <a:cs typeface="Segoe UI" panose="020B0502040204020203" pitchFamily="34" charset="0"/>
                </a:rPr>
                <a:t>Register </a:t>
              </a:r>
              <a:endParaRPr lang="en-GB" sz="1200" dirty="0">
                <a:solidFill>
                  <a:schemeClr val="tx1">
                    <a:lumMod val="75000"/>
                    <a:lumOff val="2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9" name="Rectangle 8"/>
            <p:cNvSpPr/>
            <p:nvPr/>
          </p:nvSpPr>
          <p:spPr>
            <a:xfrm>
              <a:off x="906403" y="1775546"/>
              <a:ext cx="45719" cy="81657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dirty="0"/>
            </a:p>
          </p:txBody>
        </p:sp>
      </p:grpSp>
      <p:grpSp>
        <p:nvGrpSpPr>
          <p:cNvPr id="13" name="Group 12"/>
          <p:cNvGrpSpPr/>
          <p:nvPr/>
        </p:nvGrpSpPr>
        <p:grpSpPr>
          <a:xfrm>
            <a:off x="918941" y="2780950"/>
            <a:ext cx="3052092" cy="816579"/>
            <a:chOff x="4008731" y="1776877"/>
            <a:chExt cx="3052092" cy="816579"/>
          </a:xfrm>
        </p:grpSpPr>
        <p:sp>
          <p:nvSpPr>
            <p:cNvPr id="5"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en-GB" sz="3000" dirty="0" smtClean="0">
                  <a:solidFill>
                    <a:schemeClr val="accent4"/>
                  </a:solidFill>
                  <a:effectLst/>
                  <a:latin typeface="Segoe UI" panose="020B0502040204020203" pitchFamily="34" charset="0"/>
                  <a:ea typeface="Calibri" panose="020F0502020204030204" pitchFamily="34" charset="0"/>
                  <a:cs typeface="Segoe UI" panose="020B0502040204020203" pitchFamily="34" charset="0"/>
                </a:rPr>
                <a:t>4,827</a:t>
              </a:r>
              <a:endParaRPr lang="en-GB" sz="1100" dirty="0">
                <a:solidFill>
                  <a:schemeClr val="accent4"/>
                </a:solidFill>
                <a:effectLst/>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800"/>
                </a:spcAft>
              </a:pPr>
              <a:r>
                <a:rPr lang="en-GB" sz="1200" dirty="0" smtClean="0">
                  <a:solidFill>
                    <a:schemeClr val="tx1">
                      <a:lumMod val="75000"/>
                      <a:lumOff val="25000"/>
                    </a:schemeClr>
                  </a:solidFill>
                  <a:effectLst/>
                  <a:latin typeface="Segoe UI" panose="020B0502040204020203" pitchFamily="34" charset="0"/>
                  <a:ea typeface="Calibri" panose="020F0502020204030204" pitchFamily="34" charset="0"/>
                  <a:cs typeface="Segoe UI" panose="020B0502040204020203" pitchFamily="34" charset="0"/>
                </a:rPr>
                <a:t>Valid responses</a:t>
              </a:r>
              <a:endParaRPr lang="en-GB" sz="1200" dirty="0">
                <a:solidFill>
                  <a:schemeClr val="tx1">
                    <a:lumMod val="75000"/>
                    <a:lumOff val="2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0" name="Rectangle 9"/>
            <p:cNvSpPr/>
            <p:nvPr/>
          </p:nvSpPr>
          <p:spPr>
            <a:xfrm>
              <a:off x="4008731" y="1776877"/>
              <a:ext cx="45719" cy="816579"/>
            </a:xfrm>
            <a:prstGeom prst="rect">
              <a:avLst/>
            </a:pr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dirty="0"/>
            </a:p>
          </p:txBody>
        </p:sp>
      </p:grpSp>
      <p:grpSp>
        <p:nvGrpSpPr>
          <p:cNvPr id="20" name="Group 19"/>
          <p:cNvGrpSpPr/>
          <p:nvPr/>
        </p:nvGrpSpPr>
        <p:grpSpPr>
          <a:xfrm>
            <a:off x="955558" y="4072600"/>
            <a:ext cx="3052092" cy="816579"/>
            <a:chOff x="4008731" y="1776877"/>
            <a:chExt cx="3052092" cy="816579"/>
          </a:xfrm>
        </p:grpSpPr>
        <p:sp>
          <p:nvSpPr>
            <p:cNvPr id="21"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en-GB" sz="3000" dirty="0" smtClean="0">
                  <a:solidFill>
                    <a:srgbClr val="72246C"/>
                  </a:solidFill>
                  <a:effectLst/>
                  <a:latin typeface="Segoe UI" panose="020B0502040204020203" pitchFamily="34" charset="0"/>
                  <a:ea typeface="Calibri" panose="020F0502020204030204" pitchFamily="34" charset="0"/>
                  <a:cs typeface="Segoe UI" panose="020B0502040204020203" pitchFamily="34" charset="0"/>
                </a:rPr>
                <a:t>Breaking Blue</a:t>
              </a:r>
            </a:p>
            <a:p>
              <a:pPr>
                <a:lnSpc>
                  <a:spcPct val="107000"/>
                </a:lnSpc>
              </a:pPr>
              <a:r>
                <a:rPr lang="en-GB" sz="1100" dirty="0" smtClean="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Carried out he research on our behalf</a:t>
              </a:r>
              <a:endParaRPr lang="en-GB" sz="11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0"/>
                </a:spcAft>
              </a:pPr>
              <a:endParaRPr lang="en-GB" sz="1100" dirty="0">
                <a:solidFill>
                  <a:srgbClr val="7030A0"/>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22" name="Rectangle 21"/>
            <p:cNvSpPr/>
            <p:nvPr/>
          </p:nvSpPr>
          <p:spPr>
            <a:xfrm>
              <a:off x="4008731" y="1776877"/>
              <a:ext cx="45719" cy="816579"/>
            </a:xfrm>
            <a:prstGeom prst="rect">
              <a:avLst/>
            </a:prstGeom>
            <a:solidFill>
              <a:srgbClr val="72246C"/>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dirty="0"/>
            </a:p>
          </p:txBody>
        </p:sp>
      </p:grpSp>
      <p:grpSp>
        <p:nvGrpSpPr>
          <p:cNvPr id="23" name="Group 22"/>
          <p:cNvGrpSpPr/>
          <p:nvPr/>
        </p:nvGrpSpPr>
        <p:grpSpPr>
          <a:xfrm>
            <a:off x="918941" y="5364250"/>
            <a:ext cx="3052092" cy="816579"/>
            <a:chOff x="4008731" y="1776877"/>
            <a:chExt cx="3052092" cy="816579"/>
          </a:xfrm>
        </p:grpSpPr>
        <p:sp>
          <p:nvSpPr>
            <p:cNvPr id="24"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en-GB" sz="3000" dirty="0" smtClean="0">
                  <a:solidFill>
                    <a:schemeClr val="accent6"/>
                  </a:solidFill>
                  <a:latin typeface="Segoe UI" panose="020B0502040204020203" pitchFamily="34" charset="0"/>
                  <a:ea typeface="Calibri" panose="020F0502020204030204" pitchFamily="34" charset="0"/>
                  <a:cs typeface="Segoe UI" panose="020B0502040204020203" pitchFamily="34" charset="0"/>
                </a:rPr>
                <a:t>THANKS</a:t>
              </a:r>
              <a:endParaRPr lang="en-GB" sz="3000" dirty="0" smtClean="0">
                <a:solidFill>
                  <a:schemeClr val="accent6"/>
                </a:solidFill>
                <a:effectLst/>
                <a:latin typeface="Segoe UI" panose="020B0502040204020203" pitchFamily="34" charset="0"/>
                <a:ea typeface="Calibri" panose="020F0502020204030204" pitchFamily="34" charset="0"/>
                <a:cs typeface="Segoe UI" panose="020B0502040204020203" pitchFamily="34" charset="0"/>
              </a:endParaRPr>
            </a:p>
            <a:p>
              <a:pPr>
                <a:lnSpc>
                  <a:spcPct val="107000"/>
                </a:lnSpc>
              </a:pPr>
              <a:r>
                <a:rPr lang="en-GB" sz="1100" dirty="0" smtClean="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To the Scottish Charity Sector</a:t>
              </a:r>
              <a:endParaRPr lang="en-GB" sz="11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0"/>
                </a:spcAft>
              </a:pPr>
              <a:endParaRPr lang="en-GB" sz="1100" dirty="0">
                <a:solidFill>
                  <a:srgbClr val="7030A0"/>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25" name="Rectangle 24"/>
            <p:cNvSpPr/>
            <p:nvPr/>
          </p:nvSpPr>
          <p:spPr>
            <a:xfrm>
              <a:off x="4008731" y="1776877"/>
              <a:ext cx="45719" cy="816579"/>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dirty="0"/>
            </a:p>
          </p:txBody>
        </p:sp>
      </p:grpSp>
      <p:sp>
        <p:nvSpPr>
          <p:cNvPr id="3" name="TextBox 2"/>
          <p:cNvSpPr txBox="1"/>
          <p:nvPr/>
        </p:nvSpPr>
        <p:spPr>
          <a:xfrm>
            <a:off x="4043639" y="1489300"/>
            <a:ext cx="7034325" cy="738664"/>
          </a:xfrm>
          <a:prstGeom prst="rect">
            <a:avLst/>
          </a:prstGeom>
          <a:noFill/>
        </p:spPr>
        <p:txBody>
          <a:bodyPr wrap="square" rtlCol="0">
            <a:spAutoFit/>
          </a:bodyPr>
          <a:lstStyle/>
          <a:p>
            <a:r>
              <a:rPr lang="en-GB" sz="1400" dirty="0" smtClean="0">
                <a:solidFill>
                  <a:schemeClr val="accent2">
                    <a:lumMod val="75000"/>
                  </a:schemeClr>
                </a:solidFill>
                <a:latin typeface="Segoe UI" panose="020B0502040204020203" pitchFamily="34" charset="0"/>
                <a:cs typeface="Segoe UI" panose="020B0502040204020203" pitchFamily="34" charset="0"/>
              </a:rPr>
              <a:t>The questionnaire was sent to each principal contact of a registered Scottish Charity (around 21,000 contacts) on 5 May 2020. Principal contacts for multiple charities were asked to respond on behalf of the charity they knew best. </a:t>
            </a:r>
            <a:endParaRPr lang="en-GB" sz="1400" dirty="0">
              <a:solidFill>
                <a:schemeClr val="accent2">
                  <a:lumMod val="75000"/>
                </a:schemeClr>
              </a:solidFill>
              <a:latin typeface="Segoe UI" panose="020B0502040204020203" pitchFamily="34" charset="0"/>
              <a:cs typeface="Segoe UI" panose="020B0502040204020203" pitchFamily="34" charset="0"/>
            </a:endParaRPr>
          </a:p>
        </p:txBody>
      </p:sp>
      <p:sp>
        <p:nvSpPr>
          <p:cNvPr id="26" name="TextBox 25"/>
          <p:cNvSpPr txBox="1"/>
          <p:nvPr/>
        </p:nvSpPr>
        <p:spPr>
          <a:xfrm>
            <a:off x="4043639" y="2712185"/>
            <a:ext cx="7034325" cy="954107"/>
          </a:xfrm>
          <a:prstGeom prst="rect">
            <a:avLst/>
          </a:prstGeom>
          <a:noFill/>
        </p:spPr>
        <p:txBody>
          <a:bodyPr wrap="square" rtlCol="0">
            <a:spAutoFit/>
          </a:bodyPr>
          <a:lstStyle/>
          <a:p>
            <a:r>
              <a:rPr lang="en-GB" sz="1400" dirty="0" smtClean="0">
                <a:solidFill>
                  <a:schemeClr val="accent4">
                    <a:lumMod val="75000"/>
                  </a:schemeClr>
                </a:solidFill>
                <a:latin typeface="Segoe UI" panose="020B0502040204020203" pitchFamily="34" charset="0"/>
                <a:cs typeface="Segoe UI" panose="020B0502040204020203" pitchFamily="34" charset="0"/>
              </a:rPr>
              <a:t>The survey was carried out between 5 and 15 May 2020. Charities were asked to enter their Scottish charity number if they knew it to allow us to link the survey responses to data on the Scottish charity Register. If no Scottish charity number was entered the respondents were asked to complete some additional details.</a:t>
            </a:r>
            <a:endParaRPr lang="en-GB" sz="1400" dirty="0">
              <a:solidFill>
                <a:schemeClr val="accent4">
                  <a:lumMod val="75000"/>
                </a:schemeClr>
              </a:solidFill>
              <a:latin typeface="Segoe UI" panose="020B0502040204020203" pitchFamily="34" charset="0"/>
              <a:cs typeface="Segoe UI" panose="020B0502040204020203" pitchFamily="34" charset="0"/>
            </a:endParaRPr>
          </a:p>
        </p:txBody>
      </p:sp>
      <p:sp>
        <p:nvSpPr>
          <p:cNvPr id="27" name="TextBox 26"/>
          <p:cNvSpPr txBox="1"/>
          <p:nvPr/>
        </p:nvSpPr>
        <p:spPr>
          <a:xfrm>
            <a:off x="4043639" y="4003835"/>
            <a:ext cx="7034325" cy="954107"/>
          </a:xfrm>
          <a:prstGeom prst="rect">
            <a:avLst/>
          </a:prstGeom>
          <a:noFill/>
        </p:spPr>
        <p:txBody>
          <a:bodyPr wrap="square" rtlCol="0">
            <a:spAutoFit/>
          </a:bodyPr>
          <a:lstStyle/>
          <a:p>
            <a:r>
              <a:rPr lang="en-GB" sz="1400" dirty="0" smtClean="0">
                <a:solidFill>
                  <a:srgbClr val="72246C"/>
                </a:solidFill>
                <a:latin typeface="Segoe UI" panose="020B0502040204020203" pitchFamily="34" charset="0"/>
                <a:cs typeface="Segoe UI" panose="020B0502040204020203" pitchFamily="34" charset="0"/>
              </a:rPr>
              <a:t>The survey was carried out on our behalf by </a:t>
            </a:r>
            <a:r>
              <a:rPr lang="en-GB" sz="1400" dirty="0" smtClean="0">
                <a:solidFill>
                  <a:srgbClr val="72246C"/>
                </a:solidFill>
                <a:latin typeface="Segoe UI" panose="020B0502040204020203" pitchFamily="34" charset="0"/>
                <a:cs typeface="Segoe UI" panose="020B0502040204020203" pitchFamily="34" charset="0"/>
                <a:hlinkClick r:id="rId3"/>
              </a:rPr>
              <a:t>Breaking Blue </a:t>
            </a:r>
            <a:r>
              <a:rPr lang="en-GB" sz="1400" dirty="0" smtClean="0">
                <a:solidFill>
                  <a:srgbClr val="72246C"/>
                </a:solidFill>
                <a:latin typeface="Segoe UI" panose="020B0502040204020203" pitchFamily="34" charset="0"/>
                <a:cs typeface="Segoe UI" panose="020B0502040204020203" pitchFamily="34" charset="0"/>
              </a:rPr>
              <a:t>an </a:t>
            </a:r>
            <a:r>
              <a:rPr lang="en-GB" sz="1400" dirty="0">
                <a:solidFill>
                  <a:srgbClr val="72246C"/>
                </a:solidFill>
                <a:latin typeface="Segoe UI" panose="020B0502040204020203" pitchFamily="34" charset="0"/>
                <a:cs typeface="Segoe UI" panose="020B0502040204020203" pitchFamily="34" charset="0"/>
              </a:rPr>
              <a:t>independent market research </a:t>
            </a:r>
            <a:r>
              <a:rPr lang="en-GB" sz="1400" dirty="0" smtClean="0">
                <a:solidFill>
                  <a:srgbClr val="72246C"/>
                </a:solidFill>
                <a:latin typeface="Segoe UI" panose="020B0502040204020203" pitchFamily="34" charset="0"/>
                <a:cs typeface="Segoe UI" panose="020B0502040204020203" pitchFamily="34" charset="0"/>
              </a:rPr>
              <a:t>agency and member of the </a:t>
            </a:r>
            <a:r>
              <a:rPr lang="en-GB" sz="1400" dirty="0" smtClean="0">
                <a:solidFill>
                  <a:srgbClr val="72246C"/>
                </a:solidFill>
                <a:latin typeface="Segoe UI" panose="020B0502040204020203" pitchFamily="34" charset="0"/>
                <a:cs typeface="Segoe UI" panose="020B0502040204020203" pitchFamily="34" charset="0"/>
                <a:hlinkClick r:id="rId4"/>
              </a:rPr>
              <a:t>Market </a:t>
            </a:r>
            <a:r>
              <a:rPr lang="en-GB" sz="1400" dirty="0">
                <a:solidFill>
                  <a:srgbClr val="72246C"/>
                </a:solidFill>
                <a:latin typeface="Segoe UI" panose="020B0502040204020203" pitchFamily="34" charset="0"/>
                <a:cs typeface="Segoe UI" panose="020B0502040204020203" pitchFamily="34" charset="0"/>
                <a:hlinkClick r:id="rId4"/>
              </a:rPr>
              <a:t>R</a:t>
            </a:r>
            <a:r>
              <a:rPr lang="en-GB" sz="1400" dirty="0" smtClean="0">
                <a:solidFill>
                  <a:srgbClr val="72246C"/>
                </a:solidFill>
                <a:latin typeface="Segoe UI" panose="020B0502040204020203" pitchFamily="34" charset="0"/>
                <a:cs typeface="Segoe UI" panose="020B0502040204020203" pitchFamily="34" charset="0"/>
                <a:hlinkClick r:id="rId4"/>
              </a:rPr>
              <a:t>esearch </a:t>
            </a:r>
            <a:r>
              <a:rPr lang="en-GB" sz="1400" dirty="0">
                <a:solidFill>
                  <a:srgbClr val="72246C"/>
                </a:solidFill>
                <a:latin typeface="Segoe UI" panose="020B0502040204020203" pitchFamily="34" charset="0"/>
                <a:cs typeface="Segoe UI" panose="020B0502040204020203" pitchFamily="34" charset="0"/>
                <a:hlinkClick r:id="rId4"/>
              </a:rPr>
              <a:t>S</a:t>
            </a:r>
            <a:r>
              <a:rPr lang="en-GB" sz="1400" dirty="0" smtClean="0">
                <a:solidFill>
                  <a:srgbClr val="72246C"/>
                </a:solidFill>
                <a:latin typeface="Segoe UI" panose="020B0502040204020203" pitchFamily="34" charset="0"/>
                <a:cs typeface="Segoe UI" panose="020B0502040204020203" pitchFamily="34" charset="0"/>
                <a:hlinkClick r:id="rId4"/>
              </a:rPr>
              <a:t>ociety</a:t>
            </a:r>
            <a:r>
              <a:rPr lang="en-GB" sz="1400" dirty="0" smtClean="0">
                <a:solidFill>
                  <a:srgbClr val="72246C"/>
                </a:solidFill>
                <a:latin typeface="Segoe UI" panose="020B0502040204020203" pitchFamily="34" charset="0"/>
                <a:cs typeface="Segoe UI" panose="020B0502040204020203" pitchFamily="34" charset="0"/>
              </a:rPr>
              <a:t>. </a:t>
            </a:r>
            <a:r>
              <a:rPr lang="en-GB" sz="1400" dirty="0">
                <a:solidFill>
                  <a:srgbClr val="72246C"/>
                </a:solidFill>
                <a:latin typeface="Segoe UI" panose="020B0502040204020203" pitchFamily="34" charset="0"/>
                <a:cs typeface="Segoe UI" panose="020B0502040204020203" pitchFamily="34" charset="0"/>
              </a:rPr>
              <a:t>All responses </a:t>
            </a:r>
            <a:r>
              <a:rPr lang="en-GB" sz="1400" dirty="0" smtClean="0">
                <a:solidFill>
                  <a:srgbClr val="72246C"/>
                </a:solidFill>
                <a:latin typeface="Segoe UI" panose="020B0502040204020203" pitchFamily="34" charset="0"/>
                <a:cs typeface="Segoe UI" panose="020B0502040204020203" pitchFamily="34" charset="0"/>
              </a:rPr>
              <a:t>were treated </a:t>
            </a:r>
            <a:r>
              <a:rPr lang="en-GB" sz="1400" dirty="0">
                <a:solidFill>
                  <a:srgbClr val="72246C"/>
                </a:solidFill>
                <a:latin typeface="Segoe UI" panose="020B0502040204020203" pitchFamily="34" charset="0"/>
                <a:cs typeface="Segoe UI" panose="020B0502040204020203" pitchFamily="34" charset="0"/>
              </a:rPr>
              <a:t>in confidence and in accordance with the Market Research Society’s Code of Conduct.</a:t>
            </a:r>
          </a:p>
        </p:txBody>
      </p:sp>
      <p:sp>
        <p:nvSpPr>
          <p:cNvPr id="28" name="TextBox 27"/>
          <p:cNvSpPr txBox="1"/>
          <p:nvPr/>
        </p:nvSpPr>
        <p:spPr>
          <a:xfrm>
            <a:off x="4007650" y="5295485"/>
            <a:ext cx="7034325" cy="523220"/>
          </a:xfrm>
          <a:prstGeom prst="rect">
            <a:avLst/>
          </a:prstGeom>
          <a:noFill/>
        </p:spPr>
        <p:txBody>
          <a:bodyPr wrap="square" rtlCol="0">
            <a:spAutoFit/>
          </a:bodyPr>
          <a:lstStyle/>
          <a:p>
            <a:r>
              <a:rPr lang="en-GB" sz="1400" dirty="0" smtClean="0">
                <a:solidFill>
                  <a:schemeClr val="accent6"/>
                </a:solidFill>
                <a:latin typeface="Segoe UI" panose="020B0502040204020203" pitchFamily="34" charset="0"/>
                <a:cs typeface="Segoe UI" panose="020B0502040204020203" pitchFamily="34" charset="0"/>
              </a:rPr>
              <a:t>We would like to thank all charities who took the time to share their views, and everyone who provided feedback on the survey questions before it was issued. </a:t>
            </a:r>
            <a:endParaRPr lang="en-GB" sz="1400" dirty="0">
              <a:solidFill>
                <a:schemeClr val="accent6"/>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40215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3097" y="360000"/>
            <a:ext cx="10127226" cy="1325563"/>
          </a:xfrm>
        </p:spPr>
        <p:txBody>
          <a:bodyPr>
            <a:normAutofit/>
          </a:bodyPr>
          <a:lstStyle/>
          <a:p>
            <a:pPr algn="ctr"/>
            <a:r>
              <a:rPr lang="en-GB" sz="3600" dirty="0"/>
              <a:t>HOW </a:t>
            </a:r>
            <a:r>
              <a:rPr lang="en-GB" sz="3600" dirty="0" smtClean="0"/>
              <a:t>ARE CHARITIES BEING </a:t>
            </a:r>
            <a:r>
              <a:rPr lang="en-GB" sz="3600" dirty="0"/>
              <a:t>AFFECTED</a:t>
            </a:r>
            <a:r>
              <a:rPr lang="en-GB" sz="3600" dirty="0" smtClean="0"/>
              <a:t>? </a:t>
            </a:r>
            <a:r>
              <a:rPr lang="en-GB" sz="2000" dirty="0" smtClean="0"/>
              <a:t>(SUMMARY)</a:t>
            </a:r>
            <a:endParaRPr lang="en-GB"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38427246"/>
              </p:ext>
            </p:extLst>
          </p:nvPr>
        </p:nvGraphicFramePr>
        <p:xfrm>
          <a:off x="1080000" y="2339999"/>
          <a:ext cx="10080000" cy="270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2"/>
          <p:cNvSpPr txBox="1">
            <a:spLocks noChangeArrowheads="1"/>
          </p:cNvSpPr>
          <p:nvPr/>
        </p:nvSpPr>
        <p:spPr bwMode="auto">
          <a:xfrm>
            <a:off x="1224000" y="6300000"/>
            <a:ext cx="9720000" cy="360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Q1a. In which of the following ways, if any, has your charity been affected by COVID-19 and the lockdown measures more generally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(Summary) N 4827</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2619956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464" y="360000"/>
            <a:ext cx="10511071" cy="1325563"/>
          </a:xfrm>
        </p:spPr>
        <p:txBody>
          <a:bodyPr>
            <a:normAutofit/>
          </a:bodyPr>
          <a:lstStyle/>
          <a:p>
            <a:r>
              <a:rPr lang="en-GB" sz="3600" dirty="0" smtClean="0"/>
              <a:t>HOW SEVERELY ARE CHARITIES AFFECTED? </a:t>
            </a:r>
            <a:r>
              <a:rPr lang="en-GB" sz="2000" dirty="0" smtClean="0"/>
              <a:t>(OVERALL)</a:t>
            </a:r>
            <a:endParaRPr lang="en-GB"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11152799"/>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2"/>
          <p:cNvSpPr txBox="1">
            <a:spLocks noChangeArrowheads="1"/>
          </p:cNvSpPr>
          <p:nvPr/>
        </p:nvSpPr>
        <p:spPr bwMode="auto">
          <a:xfrm>
            <a:off x="1080000" y="6300000"/>
            <a:ext cx="9533571" cy="558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Q1b. </a:t>
            </a:r>
            <a:r>
              <a:rPr lang="en-GB" sz="1200" dirty="0">
                <a:solidFill>
                  <a:schemeClr val="tx1">
                    <a:lumMod val="65000"/>
                    <a:lumOff val="35000"/>
                  </a:schemeClr>
                </a:solidFill>
                <a:latin typeface="Segoe UI" panose="020B0502040204020203" pitchFamily="34" charset="0"/>
                <a:cs typeface="Segoe UI" panose="020B0502040204020203" pitchFamily="34" charset="0"/>
              </a:rPr>
              <a:t>And, thinking about the following impacts of COVID-19 and the lockdown measures more generally, to what extent has each negatively affected your charity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404206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129" y="310839"/>
            <a:ext cx="9026013" cy="1325563"/>
          </a:xfrm>
        </p:spPr>
        <p:txBody>
          <a:bodyPr>
            <a:normAutofit/>
          </a:bodyPr>
          <a:lstStyle/>
          <a:p>
            <a:pPr algn="ctr"/>
            <a:r>
              <a:rPr lang="en-GB" sz="3600" dirty="0" smtClean="0"/>
              <a:t>HOW SEVERELY ARE CHARITIES AFFECTED? </a:t>
            </a:r>
            <a:br>
              <a:rPr lang="en-GB" sz="3600" dirty="0" smtClean="0"/>
            </a:br>
            <a:r>
              <a:rPr lang="en-GB" sz="2000" dirty="0" smtClean="0"/>
              <a:t>(VERY MUCH OR SEVERELY) </a:t>
            </a:r>
            <a:endParaRPr lang="en-GB" sz="20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021178768"/>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1080000" y="6300000"/>
            <a:ext cx="9615214" cy="487569"/>
          </a:xfrm>
          <a:prstGeom prst="rect">
            <a:avLst/>
          </a:prstGeom>
        </p:spPr>
        <p:txBody>
          <a:bodyPr wrap="square">
            <a:sp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Q1b. And, thinking about the following impacts of COVID-19 and the lockdown measures more generally, to what extent has each negatively affected your charity</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Very much or severely (NET) </a:t>
            </a:r>
            <a:r>
              <a:rPr lang="en-GB" sz="1200" dirty="0">
                <a:solidFill>
                  <a:schemeClr val="tx1">
                    <a:lumMod val="65000"/>
                    <a:lumOff val="35000"/>
                  </a:schemeClr>
                </a:solidFill>
                <a:latin typeface="Segoe UI" panose="020B0502040204020203" pitchFamily="34" charset="0"/>
                <a:cs typeface="Segoe UI" panose="020B0502040204020203" pitchFamily="34" charset="0"/>
              </a:rPr>
              <a:t>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4827</a:t>
            </a:r>
            <a:endParaRPr lang="en-GB" sz="1200" dirty="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78309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0000"/>
            <a:ext cx="10515600" cy="1325563"/>
          </a:xfrm>
        </p:spPr>
        <p:txBody>
          <a:bodyPr>
            <a:normAutofit/>
          </a:bodyPr>
          <a:lstStyle/>
          <a:p>
            <a:pPr algn="ctr"/>
            <a:r>
              <a:rPr lang="en-GB" sz="3600" dirty="0" smtClean="0"/>
              <a:t>HOW HAVE CHARITIES RESPONDED?</a:t>
            </a:r>
            <a:endParaRPr lang="en-GB" sz="36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919670714"/>
              </p:ext>
            </p:extLst>
          </p:nvPr>
        </p:nvGraphicFramePr>
        <p:xfrm>
          <a:off x="1080000" y="1440000"/>
          <a:ext cx="10080000" cy="4680000"/>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Box 2"/>
          <p:cNvSpPr txBox="1">
            <a:spLocks noChangeArrowheads="1"/>
          </p:cNvSpPr>
          <p:nvPr/>
        </p:nvSpPr>
        <p:spPr bwMode="auto">
          <a:xfrm>
            <a:off x="2474440" y="6479999"/>
            <a:ext cx="7243119" cy="360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Q2. In what ways, if any, has your charity responded to COVID-19 and the lockdown measures?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4716</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2715312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1319" y="360000"/>
            <a:ext cx="9269361" cy="1325563"/>
          </a:xfrm>
        </p:spPr>
        <p:txBody>
          <a:bodyPr/>
          <a:lstStyle/>
          <a:p>
            <a:r>
              <a:rPr lang="en-GB" sz="3600" dirty="0">
                <a:solidFill>
                  <a:schemeClr val="tx1">
                    <a:lumMod val="65000"/>
                    <a:lumOff val="35000"/>
                  </a:schemeClr>
                </a:solidFill>
              </a:rPr>
              <a:t>HOW HAVE CHARITIES RESPONDED</a:t>
            </a:r>
            <a:r>
              <a:rPr lang="en-GB" sz="3600" dirty="0" smtClean="0">
                <a:solidFill>
                  <a:schemeClr val="tx1">
                    <a:lumMod val="65000"/>
                    <a:lumOff val="35000"/>
                  </a:schemeClr>
                </a:solidFill>
              </a:rPr>
              <a:t>? </a:t>
            </a:r>
            <a:r>
              <a:rPr lang="en-GB" sz="2000" dirty="0" smtClean="0">
                <a:solidFill>
                  <a:schemeClr val="tx1">
                    <a:lumMod val="65000"/>
                    <a:lumOff val="35000"/>
                  </a:schemeClr>
                </a:solidFill>
              </a:rPr>
              <a:t>(SUMMARY)</a:t>
            </a:r>
            <a:endParaRPr lang="en-GB" sz="2000" dirty="0">
              <a:solidFill>
                <a:schemeClr val="tx1">
                  <a:lumMod val="65000"/>
                  <a:lumOff val="35000"/>
                </a:schemeClr>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895281595"/>
              </p:ext>
            </p:extLst>
          </p:nvPr>
        </p:nvGraphicFramePr>
        <p:xfrm>
          <a:off x="1080000" y="2340000"/>
          <a:ext cx="10080000" cy="2700000"/>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 Box 2"/>
          <p:cNvSpPr txBox="1">
            <a:spLocks noChangeArrowheads="1"/>
          </p:cNvSpPr>
          <p:nvPr/>
        </p:nvSpPr>
        <p:spPr bwMode="auto">
          <a:xfrm>
            <a:off x="2528517" y="6479999"/>
            <a:ext cx="7134964" cy="360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Q2. In what ways, if any, has your charity responded to COVID-19 and the lockdown measures?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4716</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1893136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182820968"/>
              </p:ext>
            </p:extLst>
          </p:nvPr>
        </p:nvGraphicFramePr>
        <p:xfrm>
          <a:off x="1080000" y="1440000"/>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2021758" y="360000"/>
            <a:ext cx="8148484" cy="1325563"/>
          </a:xfrm>
        </p:spPr>
        <p:txBody>
          <a:bodyPr/>
          <a:lstStyle/>
          <a:p>
            <a:r>
              <a:rPr lang="en-GB" sz="3600" dirty="0" smtClean="0">
                <a:solidFill>
                  <a:schemeClr val="tx1">
                    <a:lumMod val="65000"/>
                    <a:lumOff val="35000"/>
                  </a:schemeClr>
                </a:solidFill>
              </a:rPr>
              <a:t>IMPACT ON NUMBER OF VOLUNTEERS</a:t>
            </a:r>
            <a:endParaRPr lang="en-GB" sz="2000" dirty="0">
              <a:solidFill>
                <a:schemeClr val="tx1">
                  <a:lumMod val="65000"/>
                  <a:lumOff val="35000"/>
                </a:schemeClr>
              </a:solidFill>
            </a:endParaRPr>
          </a:p>
        </p:txBody>
      </p:sp>
      <p:sp>
        <p:nvSpPr>
          <p:cNvPr id="8" name="Text Box 2"/>
          <p:cNvSpPr txBox="1">
            <a:spLocks noChangeArrowheads="1"/>
          </p:cNvSpPr>
          <p:nvPr/>
        </p:nvSpPr>
        <p:spPr bwMode="auto">
          <a:xfrm>
            <a:off x="2843148" y="6479999"/>
            <a:ext cx="6535197" cy="360000"/>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Q3: What has been the impact of COVID-19 on the number of volunteers you engage</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N 4827 </a:t>
            </a:r>
            <a:endParaRPr lang="en-GB" sz="1200" dirty="0">
              <a:solidFill>
                <a:schemeClr val="tx1">
                  <a:lumMod val="65000"/>
                  <a:lumOff val="35000"/>
                </a:schemeClr>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547245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44546A"/>
      </a:dk2>
      <a:lt2>
        <a:srgbClr val="E7E6E6"/>
      </a:lt2>
      <a:accent1>
        <a:srgbClr val="004F6D"/>
      </a:accent1>
      <a:accent2>
        <a:srgbClr val="BAD80A"/>
      </a:accent2>
      <a:accent3>
        <a:srgbClr val="76B9AF"/>
      </a:accent3>
      <a:accent4>
        <a:srgbClr val="2DC6D6"/>
      </a:accent4>
      <a:accent5>
        <a:srgbClr val="FCA311"/>
      </a:accent5>
      <a:accent6>
        <a:srgbClr val="F2006E"/>
      </a:accent6>
      <a:hlink>
        <a:srgbClr val="8BA207"/>
      </a:hlink>
      <a:folHlink>
        <a:srgbClr val="7224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4B8E402E281A4D36B430A9D124EACE51" version="1.0.0">
  <systemFields>
    <field name="Objective-Id">
      <value order="0">A1588483</value>
    </field>
    <field name="Objective-Title">
      <value order="0">State of the Nation (002)</value>
    </field>
    <field name="Objective-Description">
      <value order="0"/>
    </field>
    <field name="Objective-CreationStamp">
      <value order="0">2019-06-14T11:35:14Z</value>
    </field>
    <field name="Objective-IsApproved">
      <value order="0">false</value>
    </field>
    <field name="Objective-IsPublished">
      <value order="0">true</value>
    </field>
    <field name="Objective-DatePublished">
      <value order="0">2019-06-18T11:09:13Z</value>
    </field>
    <field name="Objective-ModificationStamp">
      <value order="0">2019-06-18T11:09:13Z</value>
    </field>
    <field name="Objective-Owner">
      <value order="0">Downie, Mandy</value>
    </field>
    <field name="Objective-Path">
      <value order="0">OSCR File Plan:03 Senior Management:Classified Object:2019/06/13 Board Strategy Session 13 June 2019</value>
    </field>
    <field name="Objective-Parent">
      <value order="0">2019/06/13 Board Strategy Session 13 June 2019</value>
    </field>
    <field name="Objective-State">
      <value order="0">Published</value>
    </field>
    <field name="Objective-VersionId">
      <value order="0">vA2229162</value>
    </field>
    <field name="Objective-Version">
      <value order="0">2.0</value>
    </field>
    <field name="Objective-VersionNumber">
      <value order="0">2</value>
    </field>
    <field name="Objective-VersionComment">
      <value order="0"/>
    </field>
    <field name="Objective-FileNumber">
      <value order="0">SM/BRD/19-002</value>
    </field>
    <field name="Objective-Classification">
      <value order="0"/>
    </field>
    <field name="Objective-Caveats">
      <value order="0"/>
    </field>
  </systemFields>
  <catalogues>
    <catalogue name="Document Type Catalogue" type="type" ori="id:cA1">
      <field name="Objective-Correspondence Type Flag">
        <value order="0"/>
      </field>
      <field name="Objective-Allocated Officer">
        <value order="0"/>
      </field>
      <field name="Objective-Charity Number">
        <value order="0"/>
      </field>
      <field name="Objective-Of Historical Significance?">
        <value order="0">No</value>
      </field>
      <field name="Objective-Date of Effect">
        <value order="0"/>
      </field>
      <field name="Objective-Date Application Received">
        <value order="0"/>
      </field>
      <field name="Objective-Connect Creator">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4B8E402E281A4D36B430A9D124EACE51"/>
  </ds:schemaRefs>
</ds:datastoreItem>
</file>

<file path=docProps/app.xml><?xml version="1.0" encoding="utf-8"?>
<Properties xmlns="http://schemas.openxmlformats.org/officeDocument/2006/extended-properties" xmlns:vt="http://schemas.openxmlformats.org/officeDocument/2006/docPropsVTypes">
  <Template/>
  <TotalTime>4574</TotalTime>
  <Words>1398</Words>
  <Application>Microsoft Office PowerPoint</Application>
  <PresentationFormat>Widescreen</PresentationFormat>
  <Paragraphs>108</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Segoe UI</vt:lpstr>
      <vt:lpstr>Times New Roman</vt:lpstr>
      <vt:lpstr>Office Theme</vt:lpstr>
      <vt:lpstr>Impact of COVID-19  on Scottish Charities  Survey Findings</vt:lpstr>
      <vt:lpstr>COVID-19 CHARITY SURVEY: CHARTS</vt:lpstr>
      <vt:lpstr>HOW ARE CHARITIES BEING AFFECTED?</vt:lpstr>
      <vt:lpstr>HOW ARE CHARITIES BEING AFFECTED? (SUMMARY)</vt:lpstr>
      <vt:lpstr>HOW SEVERELY ARE CHARITIES AFFECTED? (OVERALL)</vt:lpstr>
      <vt:lpstr>HOW SEVERELY ARE CHARITIES AFFECTED?  (VERY MUCH OR SEVERELY) </vt:lpstr>
      <vt:lpstr>HOW HAVE CHARITIES RESPONDED?</vt:lpstr>
      <vt:lpstr>HOW HAVE CHARITIES RESPONDED? (SUMMARY)</vt:lpstr>
      <vt:lpstr>IMPACT ON NUMBER OF VOLUNTEERS</vt:lpstr>
      <vt:lpstr>FINANCIAL THREAT WITHIN THE NEXT 12 MONTHS </vt:lpstr>
      <vt:lpstr>IMPACT ON FUTURE POSITION</vt:lpstr>
      <vt:lpstr>IMPACT ON FUTURE POSITION (SUMMARY)</vt:lpstr>
      <vt:lpstr>SOURCES OF HELP &amp; ADVICE (1)</vt:lpstr>
      <vt:lpstr>PowerPoint Presentation</vt:lpstr>
      <vt:lpstr>FUNDING SUPPORT</vt:lpstr>
      <vt:lpstr>NON-FUNDING SUPPORT</vt:lpstr>
      <vt:lpstr>FUNDING SUPPORT  (HAS OR WOULD HELP - SUMMARY)</vt:lpstr>
      <vt:lpstr>NON-FUNDING SUPPORT  (HAS OR WOULD HELP - SUMMARY)</vt:lpstr>
      <vt:lpstr>WHAT SUPPORT IS NEEDED?</vt:lpstr>
      <vt:lpstr>RESPONDENTS: CHARITY AGE</vt:lpstr>
      <vt:lpstr>RESPONDENTS: INCOME</vt:lpstr>
      <vt:lpstr>RESPONDENTS: LOCAL AUTHORITY AREA</vt:lpstr>
      <vt:lpstr>RESPONDENTS: REGION</vt:lpstr>
      <vt:lpstr>RESPONDENTS: MAIN INCOME SOURCES</vt:lpstr>
      <vt:lpstr>RESPONDENTS: MAIN INCOME SOURCES (SUMMARY)</vt:lpstr>
      <vt:lpstr>RESPONDENTS: SCALE</vt:lpstr>
      <vt:lpstr>RESPONDENTS: PAID STAFF</vt:lpstr>
      <vt:lpstr>RESPONDENTS: VOLUNTEERS ENGAGED</vt:lpstr>
      <vt:lpstr>RESPONDENTS: SECTOR</vt:lpstr>
      <vt:lpstr>RESPONDENTS: SECTOR (SUMMARY)</vt:lpstr>
      <vt:lpstr>SURVEY</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Meikleham</dc:creator>
  <cp:lastModifiedBy>Judith Pogorzelec</cp:lastModifiedBy>
  <cp:revision>216</cp:revision>
  <dcterms:created xsi:type="dcterms:W3CDTF">2019-05-30T14:42:45Z</dcterms:created>
  <dcterms:modified xsi:type="dcterms:W3CDTF">2020-07-02T11:54:57Z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A1588483</vt:lpwstr>
  </property>
  <property fmtid="{D5CDD505-2E9C-101B-9397-08002B2CF9AE}" pid="4" name="Objective-Title">
    <vt:lpwstr>State of the Nation (002)</vt:lpwstr>
  </property>
  <property fmtid="{D5CDD505-2E9C-101B-9397-08002B2CF9AE}" pid="5" name="Objective-Description">
    <vt:lpwstr/>
  </property>
  <property fmtid="{D5CDD505-2E9C-101B-9397-08002B2CF9AE}" pid="6" name="Objective-CreationStamp">
    <vt:filetime>2019-06-14T11:35:26Z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2019-06-18T11:09:13Z</vt:filetime>
  </property>
  <property fmtid="{D5CDD505-2E9C-101B-9397-08002B2CF9AE}" pid="10" name="Objective-ModificationStamp">
    <vt:filetime>2019-06-18T11:09:13Z</vt:filetime>
  </property>
  <property fmtid="{D5CDD505-2E9C-101B-9397-08002B2CF9AE}" pid="11" name="Objective-Owner">
    <vt:lpwstr>Downie, Mandy</vt:lpwstr>
  </property>
  <property fmtid="{D5CDD505-2E9C-101B-9397-08002B2CF9AE}" pid="12" name="Objective-Path">
    <vt:lpwstr>2019/06/13 Board Strategy Session 13 June 2019:</vt:lpwstr>
  </property>
  <property fmtid="{D5CDD505-2E9C-101B-9397-08002B2CF9AE}" pid="13" name="Objective-Parent">
    <vt:lpwstr>2019/06/13 Board Strategy Session 13 June 2019</vt:lpwstr>
  </property>
  <property fmtid="{D5CDD505-2E9C-101B-9397-08002B2CF9AE}" pid="14" name="Objective-State">
    <vt:lpwstr>Published</vt:lpwstr>
  </property>
  <property fmtid="{D5CDD505-2E9C-101B-9397-08002B2CF9AE}" pid="15" name="Objective-VersionId">
    <vt:lpwstr>vA2229162</vt:lpwstr>
  </property>
  <property fmtid="{D5CDD505-2E9C-101B-9397-08002B2CF9AE}" pid="16" name="Objective-Version">
    <vt:lpwstr>2.0</vt:lpwstr>
  </property>
  <property fmtid="{D5CDD505-2E9C-101B-9397-08002B2CF9AE}" pid="17" name="Objective-VersionNumber">
    <vt:r8>2</vt:r8>
  </property>
  <property fmtid="{D5CDD505-2E9C-101B-9397-08002B2CF9AE}" pid="18" name="Objective-VersionComment">
    <vt:lpwstr/>
  </property>
  <property fmtid="{D5CDD505-2E9C-101B-9397-08002B2CF9AE}" pid="19" name="Objective-FileNumber">
    <vt:lpwstr>SM/BRD/19-002</vt:lpwstr>
  </property>
  <property fmtid="{D5CDD505-2E9C-101B-9397-08002B2CF9AE}" pid="20" name="Objective-Classification">
    <vt:lpwstr>[Inherited - none]</vt:lpwstr>
  </property>
  <property fmtid="{D5CDD505-2E9C-101B-9397-08002B2CF9AE}" pid="21" name="Objective-Caveats">
    <vt:lpwstr/>
  </property>
  <property fmtid="{D5CDD505-2E9C-101B-9397-08002B2CF9AE}" pid="22" name="Objective-Correspondence Type Flag">
    <vt:lpwstr/>
  </property>
  <property fmtid="{D5CDD505-2E9C-101B-9397-08002B2CF9AE}" pid="23" name="Objective-Allocated Officer">
    <vt:lpwstr/>
  </property>
  <property fmtid="{D5CDD505-2E9C-101B-9397-08002B2CF9AE}" pid="24" name="Objective-Charity Number">
    <vt:lpwstr/>
  </property>
  <property fmtid="{D5CDD505-2E9C-101B-9397-08002B2CF9AE}" pid="25" name="Objective-Of Historical Significance?">
    <vt:lpwstr>No</vt:lpwstr>
  </property>
  <property fmtid="{D5CDD505-2E9C-101B-9397-08002B2CF9AE}" pid="26" name="Objective-Date of Effect">
    <vt:lpwstr/>
  </property>
  <property fmtid="{D5CDD505-2E9C-101B-9397-08002B2CF9AE}" pid="27" name="Objective-Date Application Received">
    <vt:lpwstr/>
  </property>
  <property fmtid="{D5CDD505-2E9C-101B-9397-08002B2CF9AE}" pid="28" name="Objective-Comment">
    <vt:lpwstr/>
  </property>
  <property fmtid="{D5CDD505-2E9C-101B-9397-08002B2CF9AE}" pid="29" name="Objective-Connect Creator">
    <vt:lpwstr/>
  </property>
</Properties>
</file>